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280" r:id="rId5"/>
    <p:sldId id="1509" r:id="rId6"/>
    <p:sldId id="276" r:id="rId7"/>
    <p:sldId id="416" r:id="rId8"/>
    <p:sldId id="281" r:id="rId9"/>
    <p:sldId id="282" r:id="rId10"/>
    <p:sldId id="1506" r:id="rId11"/>
    <p:sldId id="333" r:id="rId12"/>
    <p:sldId id="1505" r:id="rId13"/>
    <p:sldId id="1504" r:id="rId14"/>
    <p:sldId id="1507" r:id="rId15"/>
    <p:sldId id="288" r:id="rId16"/>
    <p:sldId id="309" r:id="rId17"/>
    <p:sldId id="307" r:id="rId18"/>
    <p:sldId id="312" r:id="rId19"/>
    <p:sldId id="1318" r:id="rId20"/>
    <p:sldId id="1508" r:id="rId21"/>
    <p:sldId id="262" r:id="rId22"/>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254C"/>
    <a:srgbClr val="C88B2A"/>
    <a:srgbClr val="2457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13" autoAdjust="0"/>
    <p:restoredTop sz="84756" autoAdjust="0"/>
  </p:normalViewPr>
  <p:slideViewPr>
    <p:cSldViewPr snapToGrid="0" snapToObjects="1" showGuides="1">
      <p:cViewPr varScale="1">
        <p:scale>
          <a:sx n="82" d="100"/>
          <a:sy n="82" d="100"/>
        </p:scale>
        <p:origin x="965"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954B7C-B1B0-480B-A73B-86A6FEF3B8F2}"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6F1F3CFD-00B6-4B3D-AD36-E2C4091C184C}">
      <dgm:prSet phldrT="[Text]"/>
      <dgm:spPr/>
      <dgm:t>
        <a:bodyPr/>
        <a:lstStyle/>
        <a:p>
          <a:r>
            <a:rPr lang="en-US" b="1" dirty="0"/>
            <a:t>Rural Development</a:t>
          </a:r>
        </a:p>
      </dgm:t>
    </dgm:pt>
    <dgm:pt modelId="{E509DA1A-88E8-4ED5-9BB6-A03FA0F214FD}" type="parTrans" cxnId="{CC714E94-909D-46FD-A97E-21F7F239A5AB}">
      <dgm:prSet/>
      <dgm:spPr/>
      <dgm:t>
        <a:bodyPr/>
        <a:lstStyle/>
        <a:p>
          <a:endParaRPr lang="en-US"/>
        </a:p>
      </dgm:t>
    </dgm:pt>
    <dgm:pt modelId="{28463B96-D7AF-4013-A4FE-CCF8ACF4324A}" type="sibTrans" cxnId="{CC714E94-909D-46FD-A97E-21F7F239A5AB}">
      <dgm:prSet/>
      <dgm:spPr/>
      <dgm:t>
        <a:bodyPr/>
        <a:lstStyle/>
        <a:p>
          <a:endParaRPr lang="en-US"/>
        </a:p>
      </dgm:t>
    </dgm:pt>
    <dgm:pt modelId="{18B09468-A372-4D1D-A929-0B4010CAB76D}">
      <dgm:prSet phldrT="[Text]"/>
      <dgm:spPr/>
      <dgm:t>
        <a:bodyPr/>
        <a:lstStyle/>
        <a:p>
          <a:r>
            <a:rPr lang="en-US" b="1" dirty="0"/>
            <a:t>Rural Housing Service</a:t>
          </a:r>
        </a:p>
      </dgm:t>
    </dgm:pt>
    <dgm:pt modelId="{12F17BA6-CC83-4F7D-A374-9FEA14D838FE}" type="parTrans" cxnId="{E163B4A0-D77E-41F8-AD04-374AA7DFC701}">
      <dgm:prSet/>
      <dgm:spPr/>
      <dgm:t>
        <a:bodyPr/>
        <a:lstStyle/>
        <a:p>
          <a:endParaRPr lang="en-US"/>
        </a:p>
      </dgm:t>
    </dgm:pt>
    <dgm:pt modelId="{6F696CC2-3027-4575-8DB7-CBFAF48303A7}" type="sibTrans" cxnId="{E163B4A0-D77E-41F8-AD04-374AA7DFC701}">
      <dgm:prSet/>
      <dgm:spPr/>
      <dgm:t>
        <a:bodyPr/>
        <a:lstStyle/>
        <a:p>
          <a:endParaRPr lang="en-US"/>
        </a:p>
      </dgm:t>
    </dgm:pt>
    <dgm:pt modelId="{B88EEB6E-17D9-4FFF-A01A-C749B8C3F7F3}">
      <dgm:prSet phldrT="[Text]"/>
      <dgm:spPr/>
      <dgm:t>
        <a:bodyPr/>
        <a:lstStyle/>
        <a:p>
          <a:r>
            <a:rPr lang="en-US" b="1" dirty="0"/>
            <a:t>Rural Business Cooperative Service</a:t>
          </a:r>
        </a:p>
      </dgm:t>
    </dgm:pt>
    <dgm:pt modelId="{0644723C-0307-403E-B65D-0974DBD4B5F8}" type="parTrans" cxnId="{1C29EFBF-EADE-4B15-883B-AB59AC2F8FAC}">
      <dgm:prSet/>
      <dgm:spPr/>
      <dgm:t>
        <a:bodyPr/>
        <a:lstStyle/>
        <a:p>
          <a:endParaRPr lang="en-US"/>
        </a:p>
      </dgm:t>
    </dgm:pt>
    <dgm:pt modelId="{C6D4556D-B1CA-409C-A041-FC43C487D765}" type="sibTrans" cxnId="{1C29EFBF-EADE-4B15-883B-AB59AC2F8FAC}">
      <dgm:prSet/>
      <dgm:spPr/>
      <dgm:t>
        <a:bodyPr/>
        <a:lstStyle/>
        <a:p>
          <a:endParaRPr lang="en-US"/>
        </a:p>
      </dgm:t>
    </dgm:pt>
    <dgm:pt modelId="{3199BEE1-008B-4C6B-A1FC-18AFC68FEAE9}">
      <dgm:prSet phldrT="[Text]"/>
      <dgm:spPr/>
      <dgm:t>
        <a:bodyPr/>
        <a:lstStyle/>
        <a:p>
          <a:r>
            <a:rPr lang="en-US" b="1" dirty="0"/>
            <a:t>Rural Utilities Service</a:t>
          </a:r>
        </a:p>
      </dgm:t>
    </dgm:pt>
    <dgm:pt modelId="{AD5C436E-D785-49E3-BACC-B229B2F4ED5C}" type="parTrans" cxnId="{FAADBD51-AD67-43B6-84B6-CE2FD19128D7}">
      <dgm:prSet/>
      <dgm:spPr/>
      <dgm:t>
        <a:bodyPr/>
        <a:lstStyle/>
        <a:p>
          <a:endParaRPr lang="en-US"/>
        </a:p>
      </dgm:t>
    </dgm:pt>
    <dgm:pt modelId="{E9E8CAB1-E5CB-4BE7-86AD-ACD446B28586}" type="sibTrans" cxnId="{FAADBD51-AD67-43B6-84B6-CE2FD19128D7}">
      <dgm:prSet/>
      <dgm:spPr/>
      <dgm:t>
        <a:bodyPr/>
        <a:lstStyle/>
        <a:p>
          <a:endParaRPr lang="en-US"/>
        </a:p>
      </dgm:t>
    </dgm:pt>
    <dgm:pt modelId="{018A9487-0314-41F8-91A9-726995A8DAE9}" type="pres">
      <dgm:prSet presAssocID="{2F954B7C-B1B0-480B-A73B-86A6FEF3B8F2}" presName="hierChild1" presStyleCnt="0">
        <dgm:presLayoutVars>
          <dgm:orgChart val="1"/>
          <dgm:chPref val="1"/>
          <dgm:dir/>
          <dgm:animOne val="branch"/>
          <dgm:animLvl val="lvl"/>
          <dgm:resizeHandles/>
        </dgm:presLayoutVars>
      </dgm:prSet>
      <dgm:spPr/>
    </dgm:pt>
    <dgm:pt modelId="{40B06BB1-20DB-4640-8C1D-8350FE17A03F}" type="pres">
      <dgm:prSet presAssocID="{6F1F3CFD-00B6-4B3D-AD36-E2C4091C184C}" presName="hierRoot1" presStyleCnt="0">
        <dgm:presLayoutVars>
          <dgm:hierBranch val="init"/>
        </dgm:presLayoutVars>
      </dgm:prSet>
      <dgm:spPr/>
    </dgm:pt>
    <dgm:pt modelId="{306236F8-C447-4899-B09B-E1AE23D91E33}" type="pres">
      <dgm:prSet presAssocID="{6F1F3CFD-00B6-4B3D-AD36-E2C4091C184C}" presName="rootComposite1" presStyleCnt="0"/>
      <dgm:spPr/>
    </dgm:pt>
    <dgm:pt modelId="{795DD969-47DD-4E91-BCF5-EAF710E1E022}" type="pres">
      <dgm:prSet presAssocID="{6F1F3CFD-00B6-4B3D-AD36-E2C4091C184C}" presName="rootText1" presStyleLbl="node0" presStyleIdx="0" presStyleCnt="1">
        <dgm:presLayoutVars>
          <dgm:chPref val="3"/>
        </dgm:presLayoutVars>
      </dgm:prSet>
      <dgm:spPr/>
    </dgm:pt>
    <dgm:pt modelId="{845D72D7-6CA1-4D5C-BD2D-D1382220FBCD}" type="pres">
      <dgm:prSet presAssocID="{6F1F3CFD-00B6-4B3D-AD36-E2C4091C184C}" presName="rootConnector1" presStyleLbl="node1" presStyleIdx="0" presStyleCnt="0"/>
      <dgm:spPr/>
    </dgm:pt>
    <dgm:pt modelId="{4042419B-2B99-48BC-B362-BE4BC758ADA0}" type="pres">
      <dgm:prSet presAssocID="{6F1F3CFD-00B6-4B3D-AD36-E2C4091C184C}" presName="hierChild2" presStyleCnt="0"/>
      <dgm:spPr/>
    </dgm:pt>
    <dgm:pt modelId="{7511C986-7352-451E-A53D-874F45EB1158}" type="pres">
      <dgm:prSet presAssocID="{12F17BA6-CC83-4F7D-A374-9FEA14D838FE}" presName="Name37" presStyleLbl="parChTrans1D2" presStyleIdx="0" presStyleCnt="3"/>
      <dgm:spPr/>
    </dgm:pt>
    <dgm:pt modelId="{F421E423-17F3-44AE-9A76-F2B641A5CBFE}" type="pres">
      <dgm:prSet presAssocID="{18B09468-A372-4D1D-A929-0B4010CAB76D}" presName="hierRoot2" presStyleCnt="0">
        <dgm:presLayoutVars>
          <dgm:hierBranch val="init"/>
        </dgm:presLayoutVars>
      </dgm:prSet>
      <dgm:spPr/>
    </dgm:pt>
    <dgm:pt modelId="{90F640A8-97BE-41A5-9BD4-F8A3B5CB6433}" type="pres">
      <dgm:prSet presAssocID="{18B09468-A372-4D1D-A929-0B4010CAB76D}" presName="rootComposite" presStyleCnt="0"/>
      <dgm:spPr/>
    </dgm:pt>
    <dgm:pt modelId="{4580A8F6-E80C-487D-984C-6CF24C386A20}" type="pres">
      <dgm:prSet presAssocID="{18B09468-A372-4D1D-A929-0B4010CAB76D}" presName="rootText" presStyleLbl="node2" presStyleIdx="0" presStyleCnt="3">
        <dgm:presLayoutVars>
          <dgm:chPref val="3"/>
        </dgm:presLayoutVars>
      </dgm:prSet>
      <dgm:spPr/>
    </dgm:pt>
    <dgm:pt modelId="{BCE7B2D8-90A4-4685-B91D-85207DEB6B78}" type="pres">
      <dgm:prSet presAssocID="{18B09468-A372-4D1D-A929-0B4010CAB76D}" presName="rootConnector" presStyleLbl="node2" presStyleIdx="0" presStyleCnt="3"/>
      <dgm:spPr/>
    </dgm:pt>
    <dgm:pt modelId="{ABA969DC-8A34-4A2C-8F17-9CD6DA7A8183}" type="pres">
      <dgm:prSet presAssocID="{18B09468-A372-4D1D-A929-0B4010CAB76D}" presName="hierChild4" presStyleCnt="0"/>
      <dgm:spPr/>
    </dgm:pt>
    <dgm:pt modelId="{C85481B7-DA1C-46E8-BCB4-1C48B9261BEF}" type="pres">
      <dgm:prSet presAssocID="{18B09468-A372-4D1D-A929-0B4010CAB76D}" presName="hierChild5" presStyleCnt="0"/>
      <dgm:spPr/>
    </dgm:pt>
    <dgm:pt modelId="{9DE49A58-0678-4A77-962A-A703FF0C0091}" type="pres">
      <dgm:prSet presAssocID="{0644723C-0307-403E-B65D-0974DBD4B5F8}" presName="Name37" presStyleLbl="parChTrans1D2" presStyleIdx="1" presStyleCnt="3"/>
      <dgm:spPr/>
    </dgm:pt>
    <dgm:pt modelId="{B947D71E-5B4D-4B81-A7D3-822AB4954CB3}" type="pres">
      <dgm:prSet presAssocID="{B88EEB6E-17D9-4FFF-A01A-C749B8C3F7F3}" presName="hierRoot2" presStyleCnt="0">
        <dgm:presLayoutVars>
          <dgm:hierBranch val="init"/>
        </dgm:presLayoutVars>
      </dgm:prSet>
      <dgm:spPr/>
    </dgm:pt>
    <dgm:pt modelId="{DC4BEBE0-0E33-4C58-B4F8-24D2C2A73C98}" type="pres">
      <dgm:prSet presAssocID="{B88EEB6E-17D9-4FFF-A01A-C749B8C3F7F3}" presName="rootComposite" presStyleCnt="0"/>
      <dgm:spPr/>
    </dgm:pt>
    <dgm:pt modelId="{0F7B22E4-E6D0-4BDE-952A-1EB6182ED2F0}" type="pres">
      <dgm:prSet presAssocID="{B88EEB6E-17D9-4FFF-A01A-C749B8C3F7F3}" presName="rootText" presStyleLbl="node2" presStyleIdx="1" presStyleCnt="3">
        <dgm:presLayoutVars>
          <dgm:chPref val="3"/>
        </dgm:presLayoutVars>
      </dgm:prSet>
      <dgm:spPr/>
    </dgm:pt>
    <dgm:pt modelId="{5C04A3A9-111B-4A32-AD61-FBD134AE8DB7}" type="pres">
      <dgm:prSet presAssocID="{B88EEB6E-17D9-4FFF-A01A-C749B8C3F7F3}" presName="rootConnector" presStyleLbl="node2" presStyleIdx="1" presStyleCnt="3"/>
      <dgm:spPr/>
    </dgm:pt>
    <dgm:pt modelId="{216A476C-AD81-46E8-BBED-38DF96CDA45B}" type="pres">
      <dgm:prSet presAssocID="{B88EEB6E-17D9-4FFF-A01A-C749B8C3F7F3}" presName="hierChild4" presStyleCnt="0"/>
      <dgm:spPr/>
    </dgm:pt>
    <dgm:pt modelId="{5DBFA1DB-6F83-4816-B962-AE7D09B3267F}" type="pres">
      <dgm:prSet presAssocID="{B88EEB6E-17D9-4FFF-A01A-C749B8C3F7F3}" presName="hierChild5" presStyleCnt="0"/>
      <dgm:spPr/>
    </dgm:pt>
    <dgm:pt modelId="{B9691E2C-E4A9-4EC7-A3BD-C51962E62F27}" type="pres">
      <dgm:prSet presAssocID="{AD5C436E-D785-49E3-BACC-B229B2F4ED5C}" presName="Name37" presStyleLbl="parChTrans1D2" presStyleIdx="2" presStyleCnt="3"/>
      <dgm:spPr/>
    </dgm:pt>
    <dgm:pt modelId="{8D77D413-D4CE-445F-AE1F-BC2F2FD22204}" type="pres">
      <dgm:prSet presAssocID="{3199BEE1-008B-4C6B-A1FC-18AFC68FEAE9}" presName="hierRoot2" presStyleCnt="0">
        <dgm:presLayoutVars>
          <dgm:hierBranch val="init"/>
        </dgm:presLayoutVars>
      </dgm:prSet>
      <dgm:spPr/>
    </dgm:pt>
    <dgm:pt modelId="{A15746FB-28AA-4478-B7EE-5D6085C91944}" type="pres">
      <dgm:prSet presAssocID="{3199BEE1-008B-4C6B-A1FC-18AFC68FEAE9}" presName="rootComposite" presStyleCnt="0"/>
      <dgm:spPr/>
    </dgm:pt>
    <dgm:pt modelId="{83943828-4261-4EE4-9D4B-B6CBA3B7974B}" type="pres">
      <dgm:prSet presAssocID="{3199BEE1-008B-4C6B-A1FC-18AFC68FEAE9}" presName="rootText" presStyleLbl="node2" presStyleIdx="2" presStyleCnt="3">
        <dgm:presLayoutVars>
          <dgm:chPref val="3"/>
        </dgm:presLayoutVars>
      </dgm:prSet>
      <dgm:spPr/>
    </dgm:pt>
    <dgm:pt modelId="{D5A8F70C-CC6D-4424-811F-75DA787E953E}" type="pres">
      <dgm:prSet presAssocID="{3199BEE1-008B-4C6B-A1FC-18AFC68FEAE9}" presName="rootConnector" presStyleLbl="node2" presStyleIdx="2" presStyleCnt="3"/>
      <dgm:spPr/>
    </dgm:pt>
    <dgm:pt modelId="{51228CB7-0FEB-4E23-A6D0-3647F64EAAEA}" type="pres">
      <dgm:prSet presAssocID="{3199BEE1-008B-4C6B-A1FC-18AFC68FEAE9}" presName="hierChild4" presStyleCnt="0"/>
      <dgm:spPr/>
    </dgm:pt>
    <dgm:pt modelId="{79F808EA-DDA1-493F-B475-FA359708459F}" type="pres">
      <dgm:prSet presAssocID="{3199BEE1-008B-4C6B-A1FC-18AFC68FEAE9}" presName="hierChild5" presStyleCnt="0"/>
      <dgm:spPr/>
    </dgm:pt>
    <dgm:pt modelId="{B41D0E1F-CB79-43AF-86AA-A41718EC8203}" type="pres">
      <dgm:prSet presAssocID="{6F1F3CFD-00B6-4B3D-AD36-E2C4091C184C}" presName="hierChild3" presStyleCnt="0"/>
      <dgm:spPr/>
    </dgm:pt>
  </dgm:ptLst>
  <dgm:cxnLst>
    <dgm:cxn modelId="{F7DBD746-FB6D-4A19-BBED-B5594DE00727}" type="presOf" srcId="{3199BEE1-008B-4C6B-A1FC-18AFC68FEAE9}" destId="{D5A8F70C-CC6D-4424-811F-75DA787E953E}" srcOrd="1" destOrd="0" presId="urn:microsoft.com/office/officeart/2005/8/layout/orgChart1"/>
    <dgm:cxn modelId="{7320D549-AD87-4EB3-AC5A-A58F26F6B2C1}" type="presOf" srcId="{2F954B7C-B1B0-480B-A73B-86A6FEF3B8F2}" destId="{018A9487-0314-41F8-91A9-726995A8DAE9}" srcOrd="0" destOrd="0" presId="urn:microsoft.com/office/officeart/2005/8/layout/orgChart1"/>
    <dgm:cxn modelId="{FAADBD51-AD67-43B6-84B6-CE2FD19128D7}" srcId="{6F1F3CFD-00B6-4B3D-AD36-E2C4091C184C}" destId="{3199BEE1-008B-4C6B-A1FC-18AFC68FEAE9}" srcOrd="2" destOrd="0" parTransId="{AD5C436E-D785-49E3-BACC-B229B2F4ED5C}" sibTransId="{E9E8CAB1-E5CB-4BE7-86AD-ACD446B28586}"/>
    <dgm:cxn modelId="{B2E71976-74A9-4372-B64F-1756B50EA1E3}" type="presOf" srcId="{AD5C436E-D785-49E3-BACC-B229B2F4ED5C}" destId="{B9691E2C-E4A9-4EC7-A3BD-C51962E62F27}" srcOrd="0" destOrd="0" presId="urn:microsoft.com/office/officeart/2005/8/layout/orgChart1"/>
    <dgm:cxn modelId="{347FE75A-8006-450F-B55C-92FCC9966C91}" type="presOf" srcId="{0644723C-0307-403E-B65D-0974DBD4B5F8}" destId="{9DE49A58-0678-4A77-962A-A703FF0C0091}" srcOrd="0" destOrd="0" presId="urn:microsoft.com/office/officeart/2005/8/layout/orgChart1"/>
    <dgm:cxn modelId="{EE249888-AF18-4BD4-8B7F-37D87A9F97F0}" type="presOf" srcId="{18B09468-A372-4D1D-A929-0B4010CAB76D}" destId="{4580A8F6-E80C-487D-984C-6CF24C386A20}" srcOrd="0" destOrd="0" presId="urn:microsoft.com/office/officeart/2005/8/layout/orgChart1"/>
    <dgm:cxn modelId="{F4AAF38A-D6DB-46F6-8FB1-6E46710C4C32}" type="presOf" srcId="{B88EEB6E-17D9-4FFF-A01A-C749B8C3F7F3}" destId="{5C04A3A9-111B-4A32-AD61-FBD134AE8DB7}" srcOrd="1" destOrd="0" presId="urn:microsoft.com/office/officeart/2005/8/layout/orgChart1"/>
    <dgm:cxn modelId="{CC714E94-909D-46FD-A97E-21F7F239A5AB}" srcId="{2F954B7C-B1B0-480B-A73B-86A6FEF3B8F2}" destId="{6F1F3CFD-00B6-4B3D-AD36-E2C4091C184C}" srcOrd="0" destOrd="0" parTransId="{E509DA1A-88E8-4ED5-9BB6-A03FA0F214FD}" sibTransId="{28463B96-D7AF-4013-A4FE-CCF8ACF4324A}"/>
    <dgm:cxn modelId="{053C039A-141D-4A2C-A402-8B8403C225C4}" type="presOf" srcId="{3199BEE1-008B-4C6B-A1FC-18AFC68FEAE9}" destId="{83943828-4261-4EE4-9D4B-B6CBA3B7974B}" srcOrd="0" destOrd="0" presId="urn:microsoft.com/office/officeart/2005/8/layout/orgChart1"/>
    <dgm:cxn modelId="{E163B4A0-D77E-41F8-AD04-374AA7DFC701}" srcId="{6F1F3CFD-00B6-4B3D-AD36-E2C4091C184C}" destId="{18B09468-A372-4D1D-A929-0B4010CAB76D}" srcOrd="0" destOrd="0" parTransId="{12F17BA6-CC83-4F7D-A374-9FEA14D838FE}" sibTransId="{6F696CC2-3027-4575-8DB7-CBFAF48303A7}"/>
    <dgm:cxn modelId="{A8A60FB4-70E4-49FA-8CAA-0877FDD9B185}" type="presOf" srcId="{18B09468-A372-4D1D-A929-0B4010CAB76D}" destId="{BCE7B2D8-90A4-4685-B91D-85207DEB6B78}" srcOrd="1" destOrd="0" presId="urn:microsoft.com/office/officeart/2005/8/layout/orgChart1"/>
    <dgm:cxn modelId="{47C5C4B9-2BE6-4ADA-A615-02471C115321}" type="presOf" srcId="{B88EEB6E-17D9-4FFF-A01A-C749B8C3F7F3}" destId="{0F7B22E4-E6D0-4BDE-952A-1EB6182ED2F0}" srcOrd="0" destOrd="0" presId="urn:microsoft.com/office/officeart/2005/8/layout/orgChart1"/>
    <dgm:cxn modelId="{1C29EFBF-EADE-4B15-883B-AB59AC2F8FAC}" srcId="{6F1F3CFD-00B6-4B3D-AD36-E2C4091C184C}" destId="{B88EEB6E-17D9-4FFF-A01A-C749B8C3F7F3}" srcOrd="1" destOrd="0" parTransId="{0644723C-0307-403E-B65D-0974DBD4B5F8}" sibTransId="{C6D4556D-B1CA-409C-A041-FC43C487D765}"/>
    <dgm:cxn modelId="{E3BE7CC5-CC6A-4062-9391-AFFC65A270BD}" type="presOf" srcId="{6F1F3CFD-00B6-4B3D-AD36-E2C4091C184C}" destId="{845D72D7-6CA1-4D5C-BD2D-D1382220FBCD}" srcOrd="1" destOrd="0" presId="urn:microsoft.com/office/officeart/2005/8/layout/orgChart1"/>
    <dgm:cxn modelId="{47D4B4C9-2A9F-4351-A7CB-3693EE1723B5}" type="presOf" srcId="{6F1F3CFD-00B6-4B3D-AD36-E2C4091C184C}" destId="{795DD969-47DD-4E91-BCF5-EAF710E1E022}" srcOrd="0" destOrd="0" presId="urn:microsoft.com/office/officeart/2005/8/layout/orgChart1"/>
    <dgm:cxn modelId="{737AFEE5-1BA9-4077-B258-71FDD1F46311}" type="presOf" srcId="{12F17BA6-CC83-4F7D-A374-9FEA14D838FE}" destId="{7511C986-7352-451E-A53D-874F45EB1158}" srcOrd="0" destOrd="0" presId="urn:microsoft.com/office/officeart/2005/8/layout/orgChart1"/>
    <dgm:cxn modelId="{BFAE9B89-39CE-445A-8693-BC1029F2ECEB}" type="presParOf" srcId="{018A9487-0314-41F8-91A9-726995A8DAE9}" destId="{40B06BB1-20DB-4640-8C1D-8350FE17A03F}" srcOrd="0" destOrd="0" presId="urn:microsoft.com/office/officeart/2005/8/layout/orgChart1"/>
    <dgm:cxn modelId="{80083B26-0753-4575-9360-109D63239FAA}" type="presParOf" srcId="{40B06BB1-20DB-4640-8C1D-8350FE17A03F}" destId="{306236F8-C447-4899-B09B-E1AE23D91E33}" srcOrd="0" destOrd="0" presId="urn:microsoft.com/office/officeart/2005/8/layout/orgChart1"/>
    <dgm:cxn modelId="{93770062-B634-4845-BD1B-CA28BC0F5B92}" type="presParOf" srcId="{306236F8-C447-4899-B09B-E1AE23D91E33}" destId="{795DD969-47DD-4E91-BCF5-EAF710E1E022}" srcOrd="0" destOrd="0" presId="urn:microsoft.com/office/officeart/2005/8/layout/orgChart1"/>
    <dgm:cxn modelId="{3A7D501B-0026-46DB-A7E8-B4736AB68E67}" type="presParOf" srcId="{306236F8-C447-4899-B09B-E1AE23D91E33}" destId="{845D72D7-6CA1-4D5C-BD2D-D1382220FBCD}" srcOrd="1" destOrd="0" presId="urn:microsoft.com/office/officeart/2005/8/layout/orgChart1"/>
    <dgm:cxn modelId="{B0134FFF-A792-4E66-A8DA-BA0510FEF864}" type="presParOf" srcId="{40B06BB1-20DB-4640-8C1D-8350FE17A03F}" destId="{4042419B-2B99-48BC-B362-BE4BC758ADA0}" srcOrd="1" destOrd="0" presId="urn:microsoft.com/office/officeart/2005/8/layout/orgChart1"/>
    <dgm:cxn modelId="{CDAE12C9-4685-44E0-988D-698EC05596E3}" type="presParOf" srcId="{4042419B-2B99-48BC-B362-BE4BC758ADA0}" destId="{7511C986-7352-451E-A53D-874F45EB1158}" srcOrd="0" destOrd="0" presId="urn:microsoft.com/office/officeart/2005/8/layout/orgChart1"/>
    <dgm:cxn modelId="{51D0A239-3EE3-4039-A35E-64593BC58894}" type="presParOf" srcId="{4042419B-2B99-48BC-B362-BE4BC758ADA0}" destId="{F421E423-17F3-44AE-9A76-F2B641A5CBFE}" srcOrd="1" destOrd="0" presId="urn:microsoft.com/office/officeart/2005/8/layout/orgChart1"/>
    <dgm:cxn modelId="{34FF84BF-AB5C-4181-9404-16812CB3FEFF}" type="presParOf" srcId="{F421E423-17F3-44AE-9A76-F2B641A5CBFE}" destId="{90F640A8-97BE-41A5-9BD4-F8A3B5CB6433}" srcOrd="0" destOrd="0" presId="urn:microsoft.com/office/officeart/2005/8/layout/orgChart1"/>
    <dgm:cxn modelId="{0E1C7B3E-7A8D-4297-8213-088FC29CD99F}" type="presParOf" srcId="{90F640A8-97BE-41A5-9BD4-F8A3B5CB6433}" destId="{4580A8F6-E80C-487D-984C-6CF24C386A20}" srcOrd="0" destOrd="0" presId="urn:microsoft.com/office/officeart/2005/8/layout/orgChart1"/>
    <dgm:cxn modelId="{9B993E23-DBFC-4331-B6DC-E75BA31CE5B9}" type="presParOf" srcId="{90F640A8-97BE-41A5-9BD4-F8A3B5CB6433}" destId="{BCE7B2D8-90A4-4685-B91D-85207DEB6B78}" srcOrd="1" destOrd="0" presId="urn:microsoft.com/office/officeart/2005/8/layout/orgChart1"/>
    <dgm:cxn modelId="{8432EDA0-D0E3-4BA5-A7A7-04207080A584}" type="presParOf" srcId="{F421E423-17F3-44AE-9A76-F2B641A5CBFE}" destId="{ABA969DC-8A34-4A2C-8F17-9CD6DA7A8183}" srcOrd="1" destOrd="0" presId="urn:microsoft.com/office/officeart/2005/8/layout/orgChart1"/>
    <dgm:cxn modelId="{DD93E22B-28CD-462C-A093-3397D484C1BC}" type="presParOf" srcId="{F421E423-17F3-44AE-9A76-F2B641A5CBFE}" destId="{C85481B7-DA1C-46E8-BCB4-1C48B9261BEF}" srcOrd="2" destOrd="0" presId="urn:microsoft.com/office/officeart/2005/8/layout/orgChart1"/>
    <dgm:cxn modelId="{F4016230-ACA0-497A-983F-A08B7480FB33}" type="presParOf" srcId="{4042419B-2B99-48BC-B362-BE4BC758ADA0}" destId="{9DE49A58-0678-4A77-962A-A703FF0C0091}" srcOrd="2" destOrd="0" presId="urn:microsoft.com/office/officeart/2005/8/layout/orgChart1"/>
    <dgm:cxn modelId="{4272110F-45F9-47D9-A4FC-24AE4EEF6D29}" type="presParOf" srcId="{4042419B-2B99-48BC-B362-BE4BC758ADA0}" destId="{B947D71E-5B4D-4B81-A7D3-822AB4954CB3}" srcOrd="3" destOrd="0" presId="urn:microsoft.com/office/officeart/2005/8/layout/orgChart1"/>
    <dgm:cxn modelId="{33BF4A20-3B97-4A60-B8A3-E14976C7C633}" type="presParOf" srcId="{B947D71E-5B4D-4B81-A7D3-822AB4954CB3}" destId="{DC4BEBE0-0E33-4C58-B4F8-24D2C2A73C98}" srcOrd="0" destOrd="0" presId="urn:microsoft.com/office/officeart/2005/8/layout/orgChart1"/>
    <dgm:cxn modelId="{3E97407D-BD8F-4ED1-AF24-CA0941EC38AA}" type="presParOf" srcId="{DC4BEBE0-0E33-4C58-B4F8-24D2C2A73C98}" destId="{0F7B22E4-E6D0-4BDE-952A-1EB6182ED2F0}" srcOrd="0" destOrd="0" presId="urn:microsoft.com/office/officeart/2005/8/layout/orgChart1"/>
    <dgm:cxn modelId="{B365666F-C345-459A-8368-DE7CF05F7601}" type="presParOf" srcId="{DC4BEBE0-0E33-4C58-B4F8-24D2C2A73C98}" destId="{5C04A3A9-111B-4A32-AD61-FBD134AE8DB7}" srcOrd="1" destOrd="0" presId="urn:microsoft.com/office/officeart/2005/8/layout/orgChart1"/>
    <dgm:cxn modelId="{586451E0-2123-46F8-9529-97BCF0BA8293}" type="presParOf" srcId="{B947D71E-5B4D-4B81-A7D3-822AB4954CB3}" destId="{216A476C-AD81-46E8-BBED-38DF96CDA45B}" srcOrd="1" destOrd="0" presId="urn:microsoft.com/office/officeart/2005/8/layout/orgChart1"/>
    <dgm:cxn modelId="{2926EE3B-DD77-4B46-B3AD-811857BA899F}" type="presParOf" srcId="{B947D71E-5B4D-4B81-A7D3-822AB4954CB3}" destId="{5DBFA1DB-6F83-4816-B962-AE7D09B3267F}" srcOrd="2" destOrd="0" presId="urn:microsoft.com/office/officeart/2005/8/layout/orgChart1"/>
    <dgm:cxn modelId="{DB41883B-13F5-4845-B82D-C066D5F5BA59}" type="presParOf" srcId="{4042419B-2B99-48BC-B362-BE4BC758ADA0}" destId="{B9691E2C-E4A9-4EC7-A3BD-C51962E62F27}" srcOrd="4" destOrd="0" presId="urn:microsoft.com/office/officeart/2005/8/layout/orgChart1"/>
    <dgm:cxn modelId="{7F884A18-DC63-4348-9310-FB31FDA9A7D0}" type="presParOf" srcId="{4042419B-2B99-48BC-B362-BE4BC758ADA0}" destId="{8D77D413-D4CE-445F-AE1F-BC2F2FD22204}" srcOrd="5" destOrd="0" presId="urn:microsoft.com/office/officeart/2005/8/layout/orgChart1"/>
    <dgm:cxn modelId="{DE2DC63C-17E6-42FF-9821-841B5C130E02}" type="presParOf" srcId="{8D77D413-D4CE-445F-AE1F-BC2F2FD22204}" destId="{A15746FB-28AA-4478-B7EE-5D6085C91944}" srcOrd="0" destOrd="0" presId="urn:microsoft.com/office/officeart/2005/8/layout/orgChart1"/>
    <dgm:cxn modelId="{D78342E2-5C34-4ED2-9EF5-C2EA88C40BEF}" type="presParOf" srcId="{A15746FB-28AA-4478-B7EE-5D6085C91944}" destId="{83943828-4261-4EE4-9D4B-B6CBA3B7974B}" srcOrd="0" destOrd="0" presId="urn:microsoft.com/office/officeart/2005/8/layout/orgChart1"/>
    <dgm:cxn modelId="{880F322E-431A-4701-9EE9-211F35BB9D04}" type="presParOf" srcId="{A15746FB-28AA-4478-B7EE-5D6085C91944}" destId="{D5A8F70C-CC6D-4424-811F-75DA787E953E}" srcOrd="1" destOrd="0" presId="urn:microsoft.com/office/officeart/2005/8/layout/orgChart1"/>
    <dgm:cxn modelId="{1C6425C0-35D3-4903-8B6E-23E5347BCFBC}" type="presParOf" srcId="{8D77D413-D4CE-445F-AE1F-BC2F2FD22204}" destId="{51228CB7-0FEB-4E23-A6D0-3647F64EAAEA}" srcOrd="1" destOrd="0" presId="urn:microsoft.com/office/officeart/2005/8/layout/orgChart1"/>
    <dgm:cxn modelId="{FACDB99F-2189-41AF-9892-1CCB2038C55E}" type="presParOf" srcId="{8D77D413-D4CE-445F-AE1F-BC2F2FD22204}" destId="{79F808EA-DDA1-493F-B475-FA359708459F}" srcOrd="2" destOrd="0" presId="urn:microsoft.com/office/officeart/2005/8/layout/orgChart1"/>
    <dgm:cxn modelId="{8B4BE930-1BA3-4B31-81DC-A7133BDA8114}" type="presParOf" srcId="{40B06BB1-20DB-4640-8C1D-8350FE17A03F}" destId="{B41D0E1F-CB79-43AF-86AA-A41718EC820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D3FF37-3AB0-45FD-9F8C-696697B5ADEA}"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611946B0-44F6-4456-A444-FF84818F7283}">
      <dgm:prSet phldrT="[Text]" custT="1"/>
      <dgm:spPr>
        <a:solidFill>
          <a:schemeClr val="bg1"/>
        </a:solidFill>
        <a:ln w="15875">
          <a:solidFill>
            <a:schemeClr val="tx1"/>
          </a:solidFill>
        </a:ln>
      </dgm:spPr>
      <dgm:t>
        <a:bodyPr/>
        <a:lstStyle/>
        <a:p>
          <a:r>
            <a:rPr lang="en-US" sz="1600" b="1" dirty="0">
              <a:solidFill>
                <a:schemeClr val="tx1"/>
              </a:solidFill>
            </a:rPr>
            <a:t>Electric Program</a:t>
          </a:r>
        </a:p>
        <a:p>
          <a:r>
            <a:rPr lang="en-US" sz="1200" dirty="0">
              <a:solidFill>
                <a:schemeClr val="tx1"/>
              </a:solidFill>
            </a:rPr>
            <a:t>Christopher McLean</a:t>
          </a:r>
        </a:p>
        <a:p>
          <a:r>
            <a:rPr lang="en-US" sz="1200" dirty="0">
              <a:solidFill>
                <a:schemeClr val="tx1"/>
              </a:solidFill>
            </a:rPr>
            <a:t>Assistant Administrator </a:t>
          </a:r>
        </a:p>
      </dgm:t>
    </dgm:pt>
    <dgm:pt modelId="{83F68E87-BDC9-4960-8F6D-0783B2889873}" type="parTrans" cxnId="{68CFE203-CA0E-4F2E-8DD8-68F6AC12B4C9}">
      <dgm:prSet/>
      <dgm:spPr>
        <a:ln w="12700">
          <a:solidFill>
            <a:schemeClr val="tx1"/>
          </a:solidFill>
        </a:ln>
      </dgm:spPr>
      <dgm:t>
        <a:bodyPr/>
        <a:lstStyle/>
        <a:p>
          <a:endParaRPr lang="en-US"/>
        </a:p>
      </dgm:t>
    </dgm:pt>
    <dgm:pt modelId="{42D3B709-8CCA-4186-BB44-BCD199858CC4}" type="sibTrans" cxnId="{68CFE203-CA0E-4F2E-8DD8-68F6AC12B4C9}">
      <dgm:prSet/>
      <dgm:spPr/>
      <dgm:t>
        <a:bodyPr/>
        <a:lstStyle/>
        <a:p>
          <a:endParaRPr lang="en-US"/>
        </a:p>
      </dgm:t>
    </dgm:pt>
    <dgm:pt modelId="{0E5B0B50-069A-4C0B-A21D-DBD30AE1D4A7}">
      <dgm:prSet phldrT="[Text]" custT="1"/>
      <dgm:spPr>
        <a:solidFill>
          <a:schemeClr val="bg1"/>
        </a:solidFill>
        <a:ln w="15875">
          <a:solidFill>
            <a:schemeClr val="tx1"/>
          </a:solidFill>
        </a:ln>
      </dgm:spPr>
      <dgm:t>
        <a:bodyPr/>
        <a:lstStyle/>
        <a:p>
          <a:r>
            <a:rPr lang="en-US" sz="1600" b="1" dirty="0">
              <a:solidFill>
                <a:schemeClr val="tx1"/>
              </a:solidFill>
            </a:rPr>
            <a:t>Telecommunications Program</a:t>
          </a:r>
        </a:p>
        <a:p>
          <a:r>
            <a:rPr lang="en-US" sz="1200" dirty="0">
              <a:solidFill>
                <a:schemeClr val="tx1"/>
              </a:solidFill>
            </a:rPr>
            <a:t>Laurel Leverrier</a:t>
          </a:r>
        </a:p>
        <a:p>
          <a:r>
            <a:rPr lang="en-US" sz="1200" dirty="0">
              <a:solidFill>
                <a:schemeClr val="tx1"/>
              </a:solidFill>
            </a:rPr>
            <a:t>Assistant Administrator </a:t>
          </a:r>
        </a:p>
      </dgm:t>
    </dgm:pt>
    <dgm:pt modelId="{7F8CC884-37BE-4ADB-ACF9-3D43359DD63F}" type="parTrans" cxnId="{A62D8AA9-5ECE-4A52-82E6-A5F6004D4574}">
      <dgm:prSet/>
      <dgm:spPr>
        <a:ln w="12700"/>
      </dgm:spPr>
      <dgm:t>
        <a:bodyPr/>
        <a:lstStyle/>
        <a:p>
          <a:endParaRPr lang="en-US"/>
        </a:p>
      </dgm:t>
    </dgm:pt>
    <dgm:pt modelId="{ED478C57-512B-4EBD-A551-C631B51C5022}" type="sibTrans" cxnId="{A62D8AA9-5ECE-4A52-82E6-A5F6004D4574}">
      <dgm:prSet/>
      <dgm:spPr/>
      <dgm:t>
        <a:bodyPr/>
        <a:lstStyle/>
        <a:p>
          <a:endParaRPr lang="en-US"/>
        </a:p>
      </dgm:t>
    </dgm:pt>
    <dgm:pt modelId="{AB712C75-5C43-4BCF-BCE7-BB6039FC1CA5}">
      <dgm:prSet phldrT="[Text]" custT="1"/>
      <dgm:spPr>
        <a:solidFill>
          <a:schemeClr val="bg1"/>
        </a:solidFill>
        <a:ln w="15875">
          <a:solidFill>
            <a:schemeClr val="tx1"/>
          </a:solidFill>
        </a:ln>
      </dgm:spPr>
      <dgm:t>
        <a:bodyPr/>
        <a:lstStyle/>
        <a:p>
          <a:r>
            <a:rPr lang="en-US" sz="1600" b="1" dirty="0">
              <a:solidFill>
                <a:schemeClr val="tx1"/>
              </a:solidFill>
            </a:rPr>
            <a:t>Water and Environmental Programs</a:t>
          </a:r>
        </a:p>
        <a:p>
          <a:r>
            <a:rPr lang="en-US" sz="1200" dirty="0">
              <a:solidFill>
                <a:schemeClr val="tx1"/>
              </a:solidFill>
            </a:rPr>
            <a:t>Edna Primrose </a:t>
          </a:r>
        </a:p>
        <a:p>
          <a:r>
            <a:rPr lang="en-US" sz="1200" dirty="0">
              <a:solidFill>
                <a:schemeClr val="tx1"/>
              </a:solidFill>
            </a:rPr>
            <a:t>Assistant Administrator </a:t>
          </a:r>
        </a:p>
      </dgm:t>
    </dgm:pt>
    <dgm:pt modelId="{F1B26B7D-91DA-4435-BE48-B400564EAB9E}" type="parTrans" cxnId="{55594B41-7F33-44B7-9A60-E5A2CD086915}">
      <dgm:prSet/>
      <dgm:spPr>
        <a:ln w="12700">
          <a:solidFill>
            <a:schemeClr val="tx1"/>
          </a:solidFill>
        </a:ln>
      </dgm:spPr>
      <dgm:t>
        <a:bodyPr/>
        <a:lstStyle/>
        <a:p>
          <a:endParaRPr lang="en-US"/>
        </a:p>
      </dgm:t>
    </dgm:pt>
    <dgm:pt modelId="{FCDE7394-31DE-4CAD-9817-92633AA1C4B5}" type="sibTrans" cxnId="{55594B41-7F33-44B7-9A60-E5A2CD086915}">
      <dgm:prSet/>
      <dgm:spPr/>
      <dgm:t>
        <a:bodyPr/>
        <a:lstStyle/>
        <a:p>
          <a:endParaRPr lang="en-US"/>
        </a:p>
      </dgm:t>
    </dgm:pt>
    <dgm:pt modelId="{7B6EA19C-69C7-4E99-86AA-C017EA1FE6B8}">
      <dgm:prSet phldrT="[Text]" custT="1"/>
      <dgm:spPr>
        <a:solidFill>
          <a:schemeClr val="bg1"/>
        </a:solidFill>
      </dgm:spPr>
      <dgm:t>
        <a:bodyPr/>
        <a:lstStyle/>
        <a:p>
          <a:r>
            <a:rPr lang="en-US" sz="1100" b="1" dirty="0">
              <a:solidFill>
                <a:schemeClr val="tx1"/>
              </a:solidFill>
            </a:rPr>
            <a:t>Office of Operations </a:t>
          </a:r>
          <a:r>
            <a:rPr lang="en-US" sz="1100" dirty="0">
              <a:solidFill>
                <a:schemeClr val="tx1"/>
              </a:solidFill>
            </a:rPr>
            <a:t>-- Laurel Leverrier, Dep. </a:t>
          </a:r>
          <a:r>
            <a:rPr lang="en-US" sz="1100" dirty="0" err="1">
              <a:solidFill>
                <a:schemeClr val="tx1"/>
              </a:solidFill>
            </a:rPr>
            <a:t>Ass’t</a:t>
          </a:r>
          <a:r>
            <a:rPr lang="en-US" sz="1100" dirty="0">
              <a:solidFill>
                <a:schemeClr val="tx1"/>
              </a:solidFill>
            </a:rPr>
            <a:t> Admin.</a:t>
          </a:r>
        </a:p>
      </dgm:t>
    </dgm:pt>
    <dgm:pt modelId="{DFAA8A54-8C39-4C16-8817-ADF176FE0BE1}" type="parTrans" cxnId="{4A96BC8A-260E-4267-922A-C43FAF82D298}">
      <dgm:prSet/>
      <dgm:spPr/>
      <dgm:t>
        <a:bodyPr/>
        <a:lstStyle/>
        <a:p>
          <a:endParaRPr lang="en-US"/>
        </a:p>
      </dgm:t>
    </dgm:pt>
    <dgm:pt modelId="{5A0E96C1-8D4D-4D80-BCD2-91D6FCBA91F0}" type="sibTrans" cxnId="{4A96BC8A-260E-4267-922A-C43FAF82D298}">
      <dgm:prSet/>
      <dgm:spPr/>
      <dgm:t>
        <a:bodyPr/>
        <a:lstStyle/>
        <a:p>
          <a:endParaRPr lang="en-US"/>
        </a:p>
      </dgm:t>
    </dgm:pt>
    <dgm:pt modelId="{B5ABC948-F360-42E1-8565-9E2D0099C9AA}">
      <dgm:prSet phldrT="[Text]" custT="1"/>
      <dgm:spPr>
        <a:solidFill>
          <a:schemeClr val="bg1"/>
        </a:solidFill>
      </dgm:spPr>
      <dgm:t>
        <a:bodyPr/>
        <a:lstStyle/>
        <a:p>
          <a:r>
            <a:rPr lang="en-US" sz="1100" b="1" dirty="0">
              <a:solidFill>
                <a:schemeClr val="tx1"/>
              </a:solidFill>
            </a:rPr>
            <a:t>Office of Operations </a:t>
          </a:r>
          <a:r>
            <a:rPr lang="en-US" sz="1100" dirty="0">
              <a:solidFill>
                <a:schemeClr val="tx1"/>
              </a:solidFill>
            </a:rPr>
            <a:t>-- Jim Elliott, Dep. </a:t>
          </a:r>
          <a:r>
            <a:rPr lang="en-US" sz="1100" dirty="0" err="1">
              <a:solidFill>
                <a:schemeClr val="tx1"/>
              </a:solidFill>
            </a:rPr>
            <a:t>Ass’t</a:t>
          </a:r>
          <a:r>
            <a:rPr lang="en-US" sz="1100" dirty="0">
              <a:solidFill>
                <a:schemeClr val="tx1"/>
              </a:solidFill>
            </a:rPr>
            <a:t> Admin.</a:t>
          </a:r>
        </a:p>
      </dgm:t>
    </dgm:pt>
    <dgm:pt modelId="{C30D36CE-0DF3-42C1-9F30-EE2F2F1DA3A6}" type="parTrans" cxnId="{11921EEA-42AE-49CF-9185-C8773559087A}">
      <dgm:prSet/>
      <dgm:spPr/>
      <dgm:t>
        <a:bodyPr/>
        <a:lstStyle/>
        <a:p>
          <a:endParaRPr lang="en-US"/>
        </a:p>
      </dgm:t>
    </dgm:pt>
    <dgm:pt modelId="{E881B6C5-2A12-424D-A566-778052B2455E}" type="sibTrans" cxnId="{11921EEA-42AE-49CF-9185-C8773559087A}">
      <dgm:prSet/>
      <dgm:spPr/>
      <dgm:t>
        <a:bodyPr/>
        <a:lstStyle/>
        <a:p>
          <a:endParaRPr lang="en-US"/>
        </a:p>
      </dgm:t>
    </dgm:pt>
    <dgm:pt modelId="{42A91549-C84C-408F-BF35-F0F03841409B}">
      <dgm:prSet phldrT="[Text]" custT="1"/>
      <dgm:spPr>
        <a:solidFill>
          <a:schemeClr val="bg1"/>
        </a:solidFill>
      </dgm:spPr>
      <dgm:t>
        <a:bodyPr/>
        <a:lstStyle/>
        <a:p>
          <a:r>
            <a:rPr lang="en-US" sz="1100" b="1" dirty="0">
              <a:solidFill>
                <a:schemeClr val="tx1"/>
              </a:solidFill>
            </a:rPr>
            <a:t>Portfolio Management and Risk Assessment </a:t>
          </a:r>
          <a:r>
            <a:rPr lang="en-US" sz="1100" dirty="0">
              <a:solidFill>
                <a:schemeClr val="tx1"/>
              </a:solidFill>
            </a:rPr>
            <a:t>-- Victor Vu, Dep. </a:t>
          </a:r>
          <a:r>
            <a:rPr lang="en-US" sz="1100" dirty="0" err="1">
              <a:solidFill>
                <a:schemeClr val="tx1"/>
              </a:solidFill>
            </a:rPr>
            <a:t>Ass’t</a:t>
          </a:r>
          <a:r>
            <a:rPr lang="en-US" sz="1100" dirty="0">
              <a:solidFill>
                <a:schemeClr val="tx1"/>
              </a:solidFill>
            </a:rPr>
            <a:t> Admin.</a:t>
          </a:r>
        </a:p>
      </dgm:t>
    </dgm:pt>
    <dgm:pt modelId="{1D0D8161-BD32-4A55-B08F-087DFF4760B6}" type="parTrans" cxnId="{BCC0EA35-D128-42FC-AF66-14E9175FA690}">
      <dgm:prSet/>
      <dgm:spPr/>
      <dgm:t>
        <a:bodyPr/>
        <a:lstStyle/>
        <a:p>
          <a:endParaRPr lang="en-US"/>
        </a:p>
      </dgm:t>
    </dgm:pt>
    <dgm:pt modelId="{F80FBFAF-0B1E-48C3-8BBF-9E2A0BCD9433}" type="sibTrans" cxnId="{BCC0EA35-D128-42FC-AF66-14E9175FA690}">
      <dgm:prSet/>
      <dgm:spPr/>
      <dgm:t>
        <a:bodyPr/>
        <a:lstStyle/>
        <a:p>
          <a:endParaRPr lang="en-US"/>
        </a:p>
      </dgm:t>
    </dgm:pt>
    <dgm:pt modelId="{354671D7-D91A-4C67-9B7D-AAE7FFB8CA50}">
      <dgm:prSet phldrT="[Text]" custT="1"/>
      <dgm:spPr>
        <a:solidFill>
          <a:schemeClr val="bg1"/>
        </a:solidFill>
      </dgm:spPr>
      <dgm:t>
        <a:bodyPr/>
        <a:lstStyle/>
        <a:p>
          <a:r>
            <a:rPr lang="en-US" sz="1100" b="1" dirty="0">
              <a:solidFill>
                <a:schemeClr val="tx1"/>
              </a:solidFill>
            </a:rPr>
            <a:t>Loan Origination and Approval </a:t>
          </a:r>
          <a:r>
            <a:rPr lang="en-US" sz="1100" dirty="0">
              <a:solidFill>
                <a:schemeClr val="tx1"/>
              </a:solidFill>
            </a:rPr>
            <a:t>-- Joseph Badin, Dep. </a:t>
          </a:r>
          <a:r>
            <a:rPr lang="en-US" sz="1100" dirty="0" err="1">
              <a:solidFill>
                <a:schemeClr val="tx1"/>
              </a:solidFill>
            </a:rPr>
            <a:t>Ass’t</a:t>
          </a:r>
          <a:r>
            <a:rPr lang="en-US" sz="1100" dirty="0">
              <a:solidFill>
                <a:schemeClr val="tx1"/>
              </a:solidFill>
            </a:rPr>
            <a:t> Admin.</a:t>
          </a:r>
        </a:p>
      </dgm:t>
    </dgm:pt>
    <dgm:pt modelId="{F93733E2-4CCE-47B4-8FF9-8ED48D6ED9C5}" type="parTrans" cxnId="{CE4923F0-FA60-4BB9-B9FE-924AD766F4F5}">
      <dgm:prSet/>
      <dgm:spPr/>
      <dgm:t>
        <a:bodyPr/>
        <a:lstStyle/>
        <a:p>
          <a:endParaRPr lang="en-US"/>
        </a:p>
      </dgm:t>
    </dgm:pt>
    <dgm:pt modelId="{1C83F1AF-285D-4B04-B007-015220CC552A}" type="sibTrans" cxnId="{CE4923F0-FA60-4BB9-B9FE-924AD766F4F5}">
      <dgm:prSet/>
      <dgm:spPr/>
      <dgm:t>
        <a:bodyPr/>
        <a:lstStyle/>
        <a:p>
          <a:endParaRPr lang="en-US"/>
        </a:p>
      </dgm:t>
    </dgm:pt>
    <dgm:pt modelId="{0DCA887D-EDEF-4141-8F72-C5821B7F28A3}">
      <dgm:prSet phldrT="[Text]" custT="1"/>
      <dgm:spPr>
        <a:solidFill>
          <a:schemeClr val="bg1"/>
        </a:solidFill>
      </dgm:spPr>
      <dgm:t>
        <a:bodyPr/>
        <a:lstStyle/>
        <a:p>
          <a:r>
            <a:rPr lang="en-US" sz="1100" dirty="0">
              <a:solidFill>
                <a:schemeClr val="tx1"/>
              </a:solidFill>
            </a:rPr>
            <a:t>Loan</a:t>
          </a:r>
          <a:r>
            <a:rPr lang="en-US" sz="1100" b="1" dirty="0">
              <a:solidFill>
                <a:schemeClr val="tx1"/>
              </a:solidFill>
            </a:rPr>
            <a:t> Origination and Approval </a:t>
          </a:r>
          <a:r>
            <a:rPr lang="en-US" sz="1100" dirty="0">
              <a:solidFill>
                <a:schemeClr val="tx1"/>
              </a:solidFill>
            </a:rPr>
            <a:t>-- Shawn Arner, Dep. </a:t>
          </a:r>
          <a:r>
            <a:rPr lang="en-US" sz="1100" dirty="0" err="1">
              <a:solidFill>
                <a:schemeClr val="tx1"/>
              </a:solidFill>
            </a:rPr>
            <a:t>Ass’t</a:t>
          </a:r>
          <a:r>
            <a:rPr lang="en-US" sz="1100" dirty="0">
              <a:solidFill>
                <a:schemeClr val="tx1"/>
              </a:solidFill>
            </a:rPr>
            <a:t> Admin</a:t>
          </a:r>
        </a:p>
      </dgm:t>
    </dgm:pt>
    <dgm:pt modelId="{1B85A8C1-4D34-4D9D-8C53-E3BF5DAAFBF7}" type="parTrans" cxnId="{238E2DA9-BB7C-4C81-A14B-04ACCBADE0A1}">
      <dgm:prSet/>
      <dgm:spPr/>
      <dgm:t>
        <a:bodyPr/>
        <a:lstStyle/>
        <a:p>
          <a:endParaRPr lang="en-US"/>
        </a:p>
      </dgm:t>
    </dgm:pt>
    <dgm:pt modelId="{FBC729D6-92B0-4057-9643-3289E260AF37}" type="sibTrans" cxnId="{238E2DA9-BB7C-4C81-A14B-04ACCBADE0A1}">
      <dgm:prSet/>
      <dgm:spPr/>
      <dgm:t>
        <a:bodyPr/>
        <a:lstStyle/>
        <a:p>
          <a:endParaRPr lang="en-US"/>
        </a:p>
      </dgm:t>
    </dgm:pt>
    <dgm:pt modelId="{5AFCAFC4-6916-4B08-9BAA-28EC0E1A0641}">
      <dgm:prSet phldrT="[Text]" custT="1"/>
      <dgm:spPr>
        <a:solidFill>
          <a:schemeClr val="bg1"/>
        </a:solidFill>
      </dgm:spPr>
      <dgm:t>
        <a:bodyPr/>
        <a:lstStyle/>
        <a:p>
          <a:r>
            <a:rPr lang="en-US" sz="1100" b="1" dirty="0">
              <a:solidFill>
                <a:schemeClr val="tx1"/>
              </a:solidFill>
            </a:rPr>
            <a:t>Portfolio Management and Risk Assessment </a:t>
          </a:r>
          <a:r>
            <a:rPr lang="en-US" sz="1100" dirty="0">
              <a:solidFill>
                <a:schemeClr val="tx1"/>
              </a:solidFill>
            </a:rPr>
            <a:t>-- Peter Aimable, Dep. </a:t>
          </a:r>
          <a:r>
            <a:rPr lang="en-US" sz="1100" dirty="0" err="1">
              <a:solidFill>
                <a:schemeClr val="tx1"/>
              </a:solidFill>
            </a:rPr>
            <a:t>Ass’t</a:t>
          </a:r>
          <a:r>
            <a:rPr lang="en-US" sz="1100" dirty="0">
              <a:solidFill>
                <a:schemeClr val="tx1"/>
              </a:solidFill>
            </a:rPr>
            <a:t> Admin</a:t>
          </a:r>
        </a:p>
      </dgm:t>
    </dgm:pt>
    <dgm:pt modelId="{25F61F4E-C7DE-43D0-A967-81D28F64E49C}" type="parTrans" cxnId="{C94BC7FD-F25A-40A6-BB93-9D08266A614F}">
      <dgm:prSet/>
      <dgm:spPr/>
      <dgm:t>
        <a:bodyPr/>
        <a:lstStyle/>
        <a:p>
          <a:endParaRPr lang="en-US"/>
        </a:p>
      </dgm:t>
    </dgm:pt>
    <dgm:pt modelId="{3B60C564-612F-4F06-8256-62B979211962}" type="sibTrans" cxnId="{C94BC7FD-F25A-40A6-BB93-9D08266A614F}">
      <dgm:prSet/>
      <dgm:spPr/>
      <dgm:t>
        <a:bodyPr/>
        <a:lstStyle/>
        <a:p>
          <a:endParaRPr lang="en-US"/>
        </a:p>
      </dgm:t>
    </dgm:pt>
    <dgm:pt modelId="{DC277B12-0841-4083-82A5-EB7C26F2C094}">
      <dgm:prSet phldrT="[Text]" custT="1"/>
      <dgm:spPr>
        <a:solidFill>
          <a:schemeClr val="bg1"/>
        </a:solidFill>
      </dgm:spPr>
      <dgm:t>
        <a:bodyPr/>
        <a:lstStyle/>
        <a:p>
          <a:r>
            <a:rPr lang="en-US" sz="1100" dirty="0">
              <a:solidFill>
                <a:schemeClr val="tx1"/>
              </a:solidFill>
            </a:rPr>
            <a:t>Pol</a:t>
          </a:r>
          <a:r>
            <a:rPr lang="en-US" sz="1100" b="1" dirty="0">
              <a:solidFill>
                <a:schemeClr val="tx1"/>
              </a:solidFill>
            </a:rPr>
            <a:t>icy and Outreach </a:t>
          </a:r>
          <a:r>
            <a:rPr lang="en-US" sz="1100" dirty="0">
              <a:solidFill>
                <a:schemeClr val="tx1"/>
              </a:solidFill>
            </a:rPr>
            <a:t>-- Ken Kuchno, Dep. </a:t>
          </a:r>
          <a:r>
            <a:rPr lang="en-US" sz="1100" dirty="0" err="1">
              <a:solidFill>
                <a:schemeClr val="tx1"/>
              </a:solidFill>
            </a:rPr>
            <a:t>Ass’t</a:t>
          </a:r>
          <a:r>
            <a:rPr lang="en-US" sz="1100" dirty="0">
              <a:solidFill>
                <a:schemeClr val="tx1"/>
              </a:solidFill>
            </a:rPr>
            <a:t> Admin</a:t>
          </a:r>
        </a:p>
      </dgm:t>
    </dgm:pt>
    <dgm:pt modelId="{F0C15426-8AC3-4E31-8FD2-41BEE8535860}" type="parTrans" cxnId="{329E33D0-F14D-4502-8F8E-E15ABCB33994}">
      <dgm:prSet/>
      <dgm:spPr/>
      <dgm:t>
        <a:bodyPr/>
        <a:lstStyle/>
        <a:p>
          <a:endParaRPr lang="en-US"/>
        </a:p>
      </dgm:t>
    </dgm:pt>
    <dgm:pt modelId="{EDC8F739-E866-4C4F-A51B-C8E9996B7853}" type="sibTrans" cxnId="{329E33D0-F14D-4502-8F8E-E15ABCB33994}">
      <dgm:prSet/>
      <dgm:spPr/>
      <dgm:t>
        <a:bodyPr/>
        <a:lstStyle/>
        <a:p>
          <a:endParaRPr lang="en-US"/>
        </a:p>
      </dgm:t>
    </dgm:pt>
    <dgm:pt modelId="{4B3025CA-1A37-4E34-A20E-FCB23BDF4524}">
      <dgm:prSet phldrT="[Text]" custT="1"/>
      <dgm:spPr>
        <a:solidFill>
          <a:schemeClr val="bg1"/>
        </a:solidFill>
      </dgm:spPr>
      <dgm:t>
        <a:bodyPr/>
        <a:lstStyle/>
        <a:p>
          <a:r>
            <a:rPr lang="en-US" sz="1100" dirty="0">
              <a:solidFill>
                <a:schemeClr val="tx1"/>
              </a:solidFill>
            </a:rPr>
            <a:t>Deputy Assistant Administrator -- Scott Barringer</a:t>
          </a:r>
        </a:p>
      </dgm:t>
    </dgm:pt>
    <dgm:pt modelId="{182662F6-4628-4D25-8973-668A28633193}" type="parTrans" cxnId="{F3AB41E5-6FBC-43F3-B0AE-2A88B37642B4}">
      <dgm:prSet/>
      <dgm:spPr/>
      <dgm:t>
        <a:bodyPr/>
        <a:lstStyle/>
        <a:p>
          <a:endParaRPr lang="en-US"/>
        </a:p>
      </dgm:t>
    </dgm:pt>
    <dgm:pt modelId="{69B32534-0178-4C22-8492-265B2503DD8D}" type="sibTrans" cxnId="{F3AB41E5-6FBC-43F3-B0AE-2A88B37642B4}">
      <dgm:prSet/>
      <dgm:spPr/>
      <dgm:t>
        <a:bodyPr/>
        <a:lstStyle/>
        <a:p>
          <a:endParaRPr lang="en-US"/>
        </a:p>
      </dgm:t>
    </dgm:pt>
    <dgm:pt modelId="{6C32B84E-E24F-499C-A533-75E407D8789C}">
      <dgm:prSet phldrT="[Text]" custT="1"/>
      <dgm:spPr>
        <a:solidFill>
          <a:schemeClr val="bg1"/>
        </a:solidFill>
      </dgm:spPr>
      <dgm:t>
        <a:bodyPr/>
        <a:lstStyle/>
        <a:p>
          <a:r>
            <a:rPr lang="en-US" sz="1100" b="1" dirty="0">
              <a:solidFill>
                <a:schemeClr val="tx1"/>
              </a:solidFill>
            </a:rPr>
            <a:t>Customer Service &amp; Technical Assistance </a:t>
          </a:r>
          <a:r>
            <a:rPr lang="en-US" sz="1100" dirty="0">
              <a:solidFill>
                <a:schemeClr val="tx1"/>
              </a:solidFill>
            </a:rPr>
            <a:t>-- Gerard Moore, Dep. </a:t>
          </a:r>
          <a:r>
            <a:rPr lang="en-US" sz="1100" dirty="0" err="1">
              <a:solidFill>
                <a:schemeClr val="tx1"/>
              </a:solidFill>
            </a:rPr>
            <a:t>Ass’t</a:t>
          </a:r>
          <a:r>
            <a:rPr lang="en-US" sz="1100" dirty="0">
              <a:solidFill>
                <a:schemeClr val="tx1"/>
              </a:solidFill>
            </a:rPr>
            <a:t> Admin.</a:t>
          </a:r>
        </a:p>
      </dgm:t>
    </dgm:pt>
    <dgm:pt modelId="{2AE56CB8-47F8-4B5F-B496-C5AE1C5E7F29}" type="parTrans" cxnId="{36054336-086E-43B0-AD34-4578BBB791FA}">
      <dgm:prSet/>
      <dgm:spPr/>
      <dgm:t>
        <a:bodyPr/>
        <a:lstStyle/>
        <a:p>
          <a:endParaRPr lang="en-US"/>
        </a:p>
      </dgm:t>
    </dgm:pt>
    <dgm:pt modelId="{A333DE9E-194B-4C0A-9681-4E2E8A0AC840}" type="sibTrans" cxnId="{36054336-086E-43B0-AD34-4578BBB791FA}">
      <dgm:prSet/>
      <dgm:spPr/>
      <dgm:t>
        <a:bodyPr/>
        <a:lstStyle/>
        <a:p>
          <a:endParaRPr lang="en-US"/>
        </a:p>
      </dgm:t>
    </dgm:pt>
    <dgm:pt modelId="{03E2E755-2599-4EA5-AA88-4BCA1CE57418}">
      <dgm:prSet phldrT="[Text]" custT="1"/>
      <dgm:spPr>
        <a:solidFill>
          <a:schemeClr val="bg1"/>
        </a:solidFill>
      </dgm:spPr>
      <dgm:t>
        <a:bodyPr/>
        <a:lstStyle/>
        <a:p>
          <a:r>
            <a:rPr lang="en-US" sz="1100" b="1" dirty="0">
              <a:solidFill>
                <a:schemeClr val="tx1"/>
              </a:solidFill>
            </a:rPr>
            <a:t>Environmental and Engineering Staff</a:t>
          </a:r>
          <a:r>
            <a:rPr lang="en-US" sz="1100" dirty="0">
              <a:solidFill>
                <a:schemeClr val="tx1"/>
              </a:solidFill>
            </a:rPr>
            <a:t>, Director Barbara Britton</a:t>
          </a:r>
        </a:p>
      </dgm:t>
    </dgm:pt>
    <dgm:pt modelId="{1A06692B-A4E5-44C9-9E4F-F5C889514555}" type="parTrans" cxnId="{71C21744-7E38-4C64-A60E-C47A214A301B}">
      <dgm:prSet/>
      <dgm:spPr/>
      <dgm:t>
        <a:bodyPr/>
        <a:lstStyle/>
        <a:p>
          <a:endParaRPr lang="en-US"/>
        </a:p>
      </dgm:t>
    </dgm:pt>
    <dgm:pt modelId="{92802F34-30C9-4B24-9499-39EDFD39267C}" type="sibTrans" cxnId="{71C21744-7E38-4C64-A60E-C47A214A301B}">
      <dgm:prSet/>
      <dgm:spPr/>
      <dgm:t>
        <a:bodyPr/>
        <a:lstStyle/>
        <a:p>
          <a:endParaRPr lang="en-US"/>
        </a:p>
      </dgm:t>
    </dgm:pt>
    <dgm:pt modelId="{343D5263-0501-42AD-B94E-46299EBEE89F}">
      <dgm:prSet phldrT="[Text]" custT="1"/>
      <dgm:spPr>
        <a:solidFill>
          <a:schemeClr val="bg1"/>
        </a:solidFill>
      </dgm:spPr>
      <dgm:t>
        <a:bodyPr/>
        <a:lstStyle/>
        <a:p>
          <a:r>
            <a:rPr lang="en-US" sz="1100" dirty="0">
              <a:solidFill>
                <a:schemeClr val="tx1"/>
              </a:solidFill>
            </a:rPr>
            <a:t>Director, </a:t>
          </a:r>
          <a:r>
            <a:rPr lang="en-US" sz="1100" b="1" dirty="0">
              <a:solidFill>
                <a:schemeClr val="tx1"/>
              </a:solidFill>
            </a:rPr>
            <a:t>Water Program Division</a:t>
          </a:r>
          <a:r>
            <a:rPr lang="en-US" sz="1100" dirty="0">
              <a:solidFill>
                <a:schemeClr val="tx1"/>
              </a:solidFill>
            </a:rPr>
            <a:t>, Hal Nielson</a:t>
          </a:r>
        </a:p>
      </dgm:t>
    </dgm:pt>
    <dgm:pt modelId="{CD8F6E0A-1E7E-48BB-A5DB-000F28CF99AF}" type="parTrans" cxnId="{3D704783-1E40-4A02-8986-0DA01DB70DF7}">
      <dgm:prSet/>
      <dgm:spPr/>
      <dgm:t>
        <a:bodyPr/>
        <a:lstStyle/>
        <a:p>
          <a:endParaRPr lang="en-US"/>
        </a:p>
      </dgm:t>
    </dgm:pt>
    <dgm:pt modelId="{8FB15920-671E-46AE-BAF3-1887AD7B1BB8}" type="sibTrans" cxnId="{3D704783-1E40-4A02-8986-0DA01DB70DF7}">
      <dgm:prSet/>
      <dgm:spPr/>
      <dgm:t>
        <a:bodyPr/>
        <a:lstStyle/>
        <a:p>
          <a:endParaRPr lang="en-US"/>
        </a:p>
      </dgm:t>
    </dgm:pt>
    <dgm:pt modelId="{00E62713-9E82-40A6-8F7D-B8B7DDD024D3}">
      <dgm:prSet phldrT="[Text]" custT="1"/>
      <dgm:spPr>
        <a:solidFill>
          <a:schemeClr val="bg1"/>
        </a:solidFill>
      </dgm:spPr>
      <dgm:t>
        <a:bodyPr/>
        <a:lstStyle/>
        <a:p>
          <a:endParaRPr lang="en-US" sz="1100" dirty="0">
            <a:solidFill>
              <a:schemeClr val="tx1"/>
            </a:solidFill>
          </a:endParaRPr>
        </a:p>
      </dgm:t>
    </dgm:pt>
    <dgm:pt modelId="{BABCDDE0-6AA5-42B6-9C22-0442C753D8E4}" type="parTrans" cxnId="{17D516AE-0E8A-46FE-9708-DFC2FA1B017E}">
      <dgm:prSet/>
      <dgm:spPr/>
      <dgm:t>
        <a:bodyPr/>
        <a:lstStyle/>
        <a:p>
          <a:endParaRPr lang="en-US"/>
        </a:p>
      </dgm:t>
    </dgm:pt>
    <dgm:pt modelId="{67D4CE10-C0BD-488C-9ED1-8203BA6C933E}" type="sibTrans" cxnId="{17D516AE-0E8A-46FE-9708-DFC2FA1B017E}">
      <dgm:prSet/>
      <dgm:spPr/>
      <dgm:t>
        <a:bodyPr/>
        <a:lstStyle/>
        <a:p>
          <a:endParaRPr lang="en-US"/>
        </a:p>
      </dgm:t>
    </dgm:pt>
    <dgm:pt modelId="{A8B3175A-C29A-435A-A907-3DCA0EDB6D6A}" type="pres">
      <dgm:prSet presAssocID="{6ED3FF37-3AB0-45FD-9F8C-696697B5ADEA}" presName="Name0" presStyleCnt="0">
        <dgm:presLayoutVars>
          <dgm:dir/>
          <dgm:animLvl val="lvl"/>
          <dgm:resizeHandles/>
        </dgm:presLayoutVars>
      </dgm:prSet>
      <dgm:spPr/>
    </dgm:pt>
    <dgm:pt modelId="{48A0A156-5870-459E-8933-60E0EAAE2243}" type="pres">
      <dgm:prSet presAssocID="{611946B0-44F6-4456-A444-FF84818F7283}" presName="linNode" presStyleCnt="0"/>
      <dgm:spPr/>
    </dgm:pt>
    <dgm:pt modelId="{D00F0848-3273-4655-B3FE-F159AEA811F8}" type="pres">
      <dgm:prSet presAssocID="{611946B0-44F6-4456-A444-FF84818F7283}" presName="parentShp" presStyleLbl="node1" presStyleIdx="0" presStyleCnt="3">
        <dgm:presLayoutVars>
          <dgm:bulletEnabled val="1"/>
        </dgm:presLayoutVars>
      </dgm:prSet>
      <dgm:spPr/>
    </dgm:pt>
    <dgm:pt modelId="{E466EAE1-F7C9-4F1F-8A06-23A580F10F16}" type="pres">
      <dgm:prSet presAssocID="{611946B0-44F6-4456-A444-FF84818F7283}" presName="childShp" presStyleLbl="bgAccFollowNode1" presStyleIdx="0" presStyleCnt="3">
        <dgm:presLayoutVars>
          <dgm:bulletEnabled val="1"/>
        </dgm:presLayoutVars>
      </dgm:prSet>
      <dgm:spPr/>
    </dgm:pt>
    <dgm:pt modelId="{C6407E79-CD39-4412-85CC-63232DE0A531}" type="pres">
      <dgm:prSet presAssocID="{42D3B709-8CCA-4186-BB44-BCD199858CC4}" presName="spacing" presStyleCnt="0"/>
      <dgm:spPr/>
    </dgm:pt>
    <dgm:pt modelId="{8C150F1D-07F9-4976-A83F-DD7090256B9B}" type="pres">
      <dgm:prSet presAssocID="{0E5B0B50-069A-4C0B-A21D-DBD30AE1D4A7}" presName="linNode" presStyleCnt="0"/>
      <dgm:spPr/>
    </dgm:pt>
    <dgm:pt modelId="{D7DDB7DC-7128-4560-B93A-FF6A534369F8}" type="pres">
      <dgm:prSet presAssocID="{0E5B0B50-069A-4C0B-A21D-DBD30AE1D4A7}" presName="parentShp" presStyleLbl="node1" presStyleIdx="1" presStyleCnt="3">
        <dgm:presLayoutVars>
          <dgm:bulletEnabled val="1"/>
        </dgm:presLayoutVars>
      </dgm:prSet>
      <dgm:spPr/>
    </dgm:pt>
    <dgm:pt modelId="{AA8B0A96-A0CF-4ED5-82A3-93462E9C8CFC}" type="pres">
      <dgm:prSet presAssocID="{0E5B0B50-069A-4C0B-A21D-DBD30AE1D4A7}" presName="childShp" presStyleLbl="bgAccFollowNode1" presStyleIdx="1" presStyleCnt="3">
        <dgm:presLayoutVars>
          <dgm:bulletEnabled val="1"/>
        </dgm:presLayoutVars>
      </dgm:prSet>
      <dgm:spPr/>
    </dgm:pt>
    <dgm:pt modelId="{D37F31D0-FA3E-4B67-8847-4564A8EC2BCD}" type="pres">
      <dgm:prSet presAssocID="{ED478C57-512B-4EBD-A551-C631B51C5022}" presName="spacing" presStyleCnt="0"/>
      <dgm:spPr/>
    </dgm:pt>
    <dgm:pt modelId="{98F553D2-0811-459F-A266-53BD59FA7B38}" type="pres">
      <dgm:prSet presAssocID="{AB712C75-5C43-4BCF-BCE7-BB6039FC1CA5}" presName="linNode" presStyleCnt="0"/>
      <dgm:spPr/>
    </dgm:pt>
    <dgm:pt modelId="{BDCE97DD-98E8-4232-B6C4-92E61A7055DF}" type="pres">
      <dgm:prSet presAssocID="{AB712C75-5C43-4BCF-BCE7-BB6039FC1CA5}" presName="parentShp" presStyleLbl="node1" presStyleIdx="2" presStyleCnt="3">
        <dgm:presLayoutVars>
          <dgm:bulletEnabled val="1"/>
        </dgm:presLayoutVars>
      </dgm:prSet>
      <dgm:spPr/>
    </dgm:pt>
    <dgm:pt modelId="{C37E0156-5994-4A03-A4FC-F4D6D5F61420}" type="pres">
      <dgm:prSet presAssocID="{AB712C75-5C43-4BCF-BCE7-BB6039FC1CA5}" presName="childShp" presStyleLbl="bgAccFollowNode1" presStyleIdx="2" presStyleCnt="3">
        <dgm:presLayoutVars>
          <dgm:bulletEnabled val="1"/>
        </dgm:presLayoutVars>
      </dgm:prSet>
      <dgm:spPr/>
    </dgm:pt>
  </dgm:ptLst>
  <dgm:cxnLst>
    <dgm:cxn modelId="{68CFE203-CA0E-4F2E-8DD8-68F6AC12B4C9}" srcId="{6ED3FF37-3AB0-45FD-9F8C-696697B5ADEA}" destId="{611946B0-44F6-4456-A444-FF84818F7283}" srcOrd="0" destOrd="0" parTransId="{83F68E87-BDC9-4960-8F6D-0783B2889873}" sibTransId="{42D3B709-8CCA-4186-BB44-BCD199858CC4}"/>
    <dgm:cxn modelId="{3C1EA80D-65D7-4271-8F7B-419BA0232704}" type="presOf" srcId="{6C32B84E-E24F-499C-A533-75E407D8789C}" destId="{E466EAE1-F7C9-4F1F-8A06-23A580F10F16}" srcOrd="0" destOrd="3" presId="urn:microsoft.com/office/officeart/2005/8/layout/vList6"/>
    <dgm:cxn modelId="{1EA5CB10-BB61-410A-9879-22B2E3D785CA}" type="presOf" srcId="{42A91549-C84C-408F-BF35-F0F03841409B}" destId="{E466EAE1-F7C9-4F1F-8A06-23A580F10F16}" srcOrd="0" destOrd="2" presId="urn:microsoft.com/office/officeart/2005/8/layout/vList6"/>
    <dgm:cxn modelId="{15A45D27-2D57-4907-8CB7-A772118149B9}" type="presOf" srcId="{0DCA887D-EDEF-4141-8F72-C5821B7F28A3}" destId="{AA8B0A96-A0CF-4ED5-82A3-93462E9C8CFC}" srcOrd="0" destOrd="1" presId="urn:microsoft.com/office/officeart/2005/8/layout/vList6"/>
    <dgm:cxn modelId="{BCC0EA35-D128-42FC-AF66-14E9175FA690}" srcId="{611946B0-44F6-4456-A444-FF84818F7283}" destId="{42A91549-C84C-408F-BF35-F0F03841409B}" srcOrd="2" destOrd="0" parTransId="{1D0D8161-BD32-4A55-B08F-087DFF4760B6}" sibTransId="{F80FBFAF-0B1E-48C3-8BBF-9E2A0BCD9433}"/>
    <dgm:cxn modelId="{36054336-086E-43B0-AD34-4578BBB791FA}" srcId="{611946B0-44F6-4456-A444-FF84818F7283}" destId="{6C32B84E-E24F-499C-A533-75E407D8789C}" srcOrd="3" destOrd="0" parTransId="{2AE56CB8-47F8-4B5F-B496-C5AE1C5E7F29}" sibTransId="{A333DE9E-194B-4C0A-9681-4E2E8A0AC840}"/>
    <dgm:cxn modelId="{D542F85B-4923-464A-A478-C6C7D081AF30}" type="presOf" srcId="{354671D7-D91A-4C67-9B7D-AAE7FFB8CA50}" destId="{E466EAE1-F7C9-4F1F-8A06-23A580F10F16}" srcOrd="0" destOrd="1" presId="urn:microsoft.com/office/officeart/2005/8/layout/vList6"/>
    <dgm:cxn modelId="{55594B41-7F33-44B7-9A60-E5A2CD086915}" srcId="{6ED3FF37-3AB0-45FD-9F8C-696697B5ADEA}" destId="{AB712C75-5C43-4BCF-BCE7-BB6039FC1CA5}" srcOrd="2" destOrd="0" parTransId="{F1B26B7D-91DA-4435-BE48-B400564EAB9E}" sibTransId="{FCDE7394-31DE-4CAD-9817-92633AA1C4B5}"/>
    <dgm:cxn modelId="{71C21744-7E38-4C64-A60E-C47A214A301B}" srcId="{AB712C75-5C43-4BCF-BCE7-BB6039FC1CA5}" destId="{03E2E755-2599-4EA5-AA88-4BCA1CE57418}" srcOrd="3" destOrd="0" parTransId="{1A06692B-A4E5-44C9-9E4F-F5C889514555}" sibTransId="{92802F34-30C9-4B24-9499-39EDFD39267C}"/>
    <dgm:cxn modelId="{6206304A-D66B-47FF-9F91-ED8583DACCE8}" type="presOf" srcId="{5AFCAFC4-6916-4B08-9BAA-28EC0E1A0641}" destId="{AA8B0A96-A0CF-4ED5-82A3-93462E9C8CFC}" srcOrd="0" destOrd="2" presId="urn:microsoft.com/office/officeart/2005/8/layout/vList6"/>
    <dgm:cxn modelId="{3D704783-1E40-4A02-8986-0DA01DB70DF7}" srcId="{AB712C75-5C43-4BCF-BCE7-BB6039FC1CA5}" destId="{343D5263-0501-42AD-B94E-46299EBEE89F}" srcOrd="2" destOrd="0" parTransId="{CD8F6E0A-1E7E-48BB-A5DB-000F28CF99AF}" sibTransId="{8FB15920-671E-46AE-BAF3-1887AD7B1BB8}"/>
    <dgm:cxn modelId="{4A96BC8A-260E-4267-922A-C43FAF82D298}" srcId="{0E5B0B50-069A-4C0B-A21D-DBD30AE1D4A7}" destId="{7B6EA19C-69C7-4E99-86AA-C017EA1FE6B8}" srcOrd="0" destOrd="0" parTransId="{DFAA8A54-8C39-4C16-8817-ADF176FE0BE1}" sibTransId="{5A0E96C1-8D4D-4D80-BCD2-91D6FCBA91F0}"/>
    <dgm:cxn modelId="{E79EBC8E-2A07-481B-919E-48F0B81064F5}" type="presOf" srcId="{AB712C75-5C43-4BCF-BCE7-BB6039FC1CA5}" destId="{BDCE97DD-98E8-4232-B6C4-92E61A7055DF}" srcOrd="0" destOrd="0" presId="urn:microsoft.com/office/officeart/2005/8/layout/vList6"/>
    <dgm:cxn modelId="{40319E9B-2A72-4CC6-9107-FFF9C1F95A3E}" type="presOf" srcId="{4B3025CA-1A37-4E34-A20E-FCB23BDF4524}" destId="{C37E0156-5994-4A03-A4FC-F4D6D5F61420}" srcOrd="0" destOrd="0" presId="urn:microsoft.com/office/officeart/2005/8/layout/vList6"/>
    <dgm:cxn modelId="{E791B19B-1E40-4784-9C39-09BFBD0BB129}" type="presOf" srcId="{DC277B12-0841-4083-82A5-EB7C26F2C094}" destId="{AA8B0A96-A0CF-4ED5-82A3-93462E9C8CFC}" srcOrd="0" destOrd="3" presId="urn:microsoft.com/office/officeart/2005/8/layout/vList6"/>
    <dgm:cxn modelId="{33B516A5-B566-4D90-915E-3CF012912407}" type="presOf" srcId="{03E2E755-2599-4EA5-AA88-4BCA1CE57418}" destId="{C37E0156-5994-4A03-A4FC-F4D6D5F61420}" srcOrd="0" destOrd="3" presId="urn:microsoft.com/office/officeart/2005/8/layout/vList6"/>
    <dgm:cxn modelId="{238E2DA9-BB7C-4C81-A14B-04ACCBADE0A1}" srcId="{0E5B0B50-069A-4C0B-A21D-DBD30AE1D4A7}" destId="{0DCA887D-EDEF-4141-8F72-C5821B7F28A3}" srcOrd="1" destOrd="0" parTransId="{1B85A8C1-4D34-4D9D-8C53-E3BF5DAAFBF7}" sibTransId="{FBC729D6-92B0-4057-9643-3289E260AF37}"/>
    <dgm:cxn modelId="{A62D8AA9-5ECE-4A52-82E6-A5F6004D4574}" srcId="{6ED3FF37-3AB0-45FD-9F8C-696697B5ADEA}" destId="{0E5B0B50-069A-4C0B-A21D-DBD30AE1D4A7}" srcOrd="1" destOrd="0" parTransId="{7F8CC884-37BE-4ADB-ACF9-3D43359DD63F}" sibTransId="{ED478C57-512B-4EBD-A551-C631B51C5022}"/>
    <dgm:cxn modelId="{17D516AE-0E8A-46FE-9708-DFC2FA1B017E}" srcId="{AB712C75-5C43-4BCF-BCE7-BB6039FC1CA5}" destId="{00E62713-9E82-40A6-8F7D-B8B7DDD024D3}" srcOrd="1" destOrd="0" parTransId="{BABCDDE0-6AA5-42B6-9C22-0442C753D8E4}" sibTransId="{67D4CE10-C0BD-488C-9ED1-8203BA6C933E}"/>
    <dgm:cxn modelId="{BCEC25B0-0E7D-49EB-A847-A1AE378C2613}" type="presOf" srcId="{343D5263-0501-42AD-B94E-46299EBEE89F}" destId="{C37E0156-5994-4A03-A4FC-F4D6D5F61420}" srcOrd="0" destOrd="2" presId="urn:microsoft.com/office/officeart/2005/8/layout/vList6"/>
    <dgm:cxn modelId="{068C3EBC-3CAB-447D-B194-BD0EA1D67BC8}" type="presOf" srcId="{6ED3FF37-3AB0-45FD-9F8C-696697B5ADEA}" destId="{A8B3175A-C29A-435A-A907-3DCA0EDB6D6A}" srcOrd="0" destOrd="0" presId="urn:microsoft.com/office/officeart/2005/8/layout/vList6"/>
    <dgm:cxn modelId="{0DDECCC4-6652-45C7-9359-6A46B03E1140}" type="presOf" srcId="{00E62713-9E82-40A6-8F7D-B8B7DDD024D3}" destId="{C37E0156-5994-4A03-A4FC-F4D6D5F61420}" srcOrd="0" destOrd="1" presId="urn:microsoft.com/office/officeart/2005/8/layout/vList6"/>
    <dgm:cxn modelId="{199337C7-3267-4C58-A5F3-0F8484DF16F0}" type="presOf" srcId="{7B6EA19C-69C7-4E99-86AA-C017EA1FE6B8}" destId="{AA8B0A96-A0CF-4ED5-82A3-93462E9C8CFC}" srcOrd="0" destOrd="0" presId="urn:microsoft.com/office/officeart/2005/8/layout/vList6"/>
    <dgm:cxn modelId="{95E6DCC8-918E-486B-9CE9-3FCCDD260E86}" type="presOf" srcId="{0E5B0B50-069A-4C0B-A21D-DBD30AE1D4A7}" destId="{D7DDB7DC-7128-4560-B93A-FF6A534369F8}" srcOrd="0" destOrd="0" presId="urn:microsoft.com/office/officeart/2005/8/layout/vList6"/>
    <dgm:cxn modelId="{329E33D0-F14D-4502-8F8E-E15ABCB33994}" srcId="{0E5B0B50-069A-4C0B-A21D-DBD30AE1D4A7}" destId="{DC277B12-0841-4083-82A5-EB7C26F2C094}" srcOrd="3" destOrd="0" parTransId="{F0C15426-8AC3-4E31-8FD2-41BEE8535860}" sibTransId="{EDC8F739-E866-4C4F-A51B-C8E9996B7853}"/>
    <dgm:cxn modelId="{056CD4DF-6B21-4CD1-B270-D595F13AB489}" type="presOf" srcId="{B5ABC948-F360-42E1-8565-9E2D0099C9AA}" destId="{E466EAE1-F7C9-4F1F-8A06-23A580F10F16}" srcOrd="0" destOrd="0" presId="urn:microsoft.com/office/officeart/2005/8/layout/vList6"/>
    <dgm:cxn modelId="{F3AB41E5-6FBC-43F3-B0AE-2A88B37642B4}" srcId="{AB712C75-5C43-4BCF-BCE7-BB6039FC1CA5}" destId="{4B3025CA-1A37-4E34-A20E-FCB23BDF4524}" srcOrd="0" destOrd="0" parTransId="{182662F6-4628-4D25-8973-668A28633193}" sibTransId="{69B32534-0178-4C22-8492-265B2503DD8D}"/>
    <dgm:cxn modelId="{FAB5ADE6-3A02-4259-81C1-C2AA36EB5719}" type="presOf" srcId="{611946B0-44F6-4456-A444-FF84818F7283}" destId="{D00F0848-3273-4655-B3FE-F159AEA811F8}" srcOrd="0" destOrd="0" presId="urn:microsoft.com/office/officeart/2005/8/layout/vList6"/>
    <dgm:cxn modelId="{11921EEA-42AE-49CF-9185-C8773559087A}" srcId="{611946B0-44F6-4456-A444-FF84818F7283}" destId="{B5ABC948-F360-42E1-8565-9E2D0099C9AA}" srcOrd="0" destOrd="0" parTransId="{C30D36CE-0DF3-42C1-9F30-EE2F2F1DA3A6}" sibTransId="{E881B6C5-2A12-424D-A566-778052B2455E}"/>
    <dgm:cxn modelId="{CE4923F0-FA60-4BB9-B9FE-924AD766F4F5}" srcId="{611946B0-44F6-4456-A444-FF84818F7283}" destId="{354671D7-D91A-4C67-9B7D-AAE7FFB8CA50}" srcOrd="1" destOrd="0" parTransId="{F93733E2-4CCE-47B4-8FF9-8ED48D6ED9C5}" sibTransId="{1C83F1AF-285D-4B04-B007-015220CC552A}"/>
    <dgm:cxn modelId="{C94BC7FD-F25A-40A6-BB93-9D08266A614F}" srcId="{0E5B0B50-069A-4C0B-A21D-DBD30AE1D4A7}" destId="{5AFCAFC4-6916-4B08-9BAA-28EC0E1A0641}" srcOrd="2" destOrd="0" parTransId="{25F61F4E-C7DE-43D0-A967-81D28F64E49C}" sibTransId="{3B60C564-612F-4F06-8256-62B979211962}"/>
    <dgm:cxn modelId="{8037A6E1-CFBC-47D0-A00D-9E2D89A84F71}" type="presParOf" srcId="{A8B3175A-C29A-435A-A907-3DCA0EDB6D6A}" destId="{48A0A156-5870-459E-8933-60E0EAAE2243}" srcOrd="0" destOrd="0" presId="urn:microsoft.com/office/officeart/2005/8/layout/vList6"/>
    <dgm:cxn modelId="{22650CC7-3089-4A7B-8522-F700E79B4968}" type="presParOf" srcId="{48A0A156-5870-459E-8933-60E0EAAE2243}" destId="{D00F0848-3273-4655-B3FE-F159AEA811F8}" srcOrd="0" destOrd="0" presId="urn:microsoft.com/office/officeart/2005/8/layout/vList6"/>
    <dgm:cxn modelId="{DA55DE39-AD64-448C-9027-FF3B2CC83C58}" type="presParOf" srcId="{48A0A156-5870-459E-8933-60E0EAAE2243}" destId="{E466EAE1-F7C9-4F1F-8A06-23A580F10F16}" srcOrd="1" destOrd="0" presId="urn:microsoft.com/office/officeart/2005/8/layout/vList6"/>
    <dgm:cxn modelId="{86CF3825-77EA-4A6A-9693-FC7F0E04A467}" type="presParOf" srcId="{A8B3175A-C29A-435A-A907-3DCA0EDB6D6A}" destId="{C6407E79-CD39-4412-85CC-63232DE0A531}" srcOrd="1" destOrd="0" presId="urn:microsoft.com/office/officeart/2005/8/layout/vList6"/>
    <dgm:cxn modelId="{9863A5EC-C436-441D-B348-6547F2DA44BB}" type="presParOf" srcId="{A8B3175A-C29A-435A-A907-3DCA0EDB6D6A}" destId="{8C150F1D-07F9-4976-A83F-DD7090256B9B}" srcOrd="2" destOrd="0" presId="urn:microsoft.com/office/officeart/2005/8/layout/vList6"/>
    <dgm:cxn modelId="{BD73AA04-8E5D-4F91-9903-02CF5B8A740B}" type="presParOf" srcId="{8C150F1D-07F9-4976-A83F-DD7090256B9B}" destId="{D7DDB7DC-7128-4560-B93A-FF6A534369F8}" srcOrd="0" destOrd="0" presId="urn:microsoft.com/office/officeart/2005/8/layout/vList6"/>
    <dgm:cxn modelId="{F1795EDA-70AE-4492-940B-79ADB8FE30DE}" type="presParOf" srcId="{8C150F1D-07F9-4976-A83F-DD7090256B9B}" destId="{AA8B0A96-A0CF-4ED5-82A3-93462E9C8CFC}" srcOrd="1" destOrd="0" presId="urn:microsoft.com/office/officeart/2005/8/layout/vList6"/>
    <dgm:cxn modelId="{31FA6E57-5B6E-47D1-9A6D-893BFDE73F5A}" type="presParOf" srcId="{A8B3175A-C29A-435A-A907-3DCA0EDB6D6A}" destId="{D37F31D0-FA3E-4B67-8847-4564A8EC2BCD}" srcOrd="3" destOrd="0" presId="urn:microsoft.com/office/officeart/2005/8/layout/vList6"/>
    <dgm:cxn modelId="{97828FC7-AEF6-42D9-897A-7675826B17F6}" type="presParOf" srcId="{A8B3175A-C29A-435A-A907-3DCA0EDB6D6A}" destId="{98F553D2-0811-459F-A266-53BD59FA7B38}" srcOrd="4" destOrd="0" presId="urn:microsoft.com/office/officeart/2005/8/layout/vList6"/>
    <dgm:cxn modelId="{3E94FB9D-9E0F-4C2F-8F42-ABD8713A1C1D}" type="presParOf" srcId="{98F553D2-0811-459F-A266-53BD59FA7B38}" destId="{BDCE97DD-98E8-4232-B6C4-92E61A7055DF}" srcOrd="0" destOrd="0" presId="urn:microsoft.com/office/officeart/2005/8/layout/vList6"/>
    <dgm:cxn modelId="{9B150054-3CB9-4544-8970-B38895C415A3}" type="presParOf" srcId="{98F553D2-0811-459F-A266-53BD59FA7B38}" destId="{C37E0156-5994-4A03-A4FC-F4D6D5F61420}"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FCA118-041A-48E2-A009-735B44D0473E}"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en-US"/>
        </a:p>
      </dgm:t>
    </dgm:pt>
    <dgm:pt modelId="{FF25EBFE-A264-4129-BAD1-9AD9DC32C957}">
      <dgm:prSet phldrT="[Text]" custT="1"/>
      <dgm:spPr/>
      <dgm:t>
        <a:bodyPr/>
        <a:lstStyle/>
        <a:p>
          <a:pPr>
            <a:buNone/>
          </a:pPr>
          <a:r>
            <a:rPr lang="en-US" sz="1600" dirty="0">
              <a:solidFill>
                <a:schemeClr val="tx1"/>
              </a:solidFill>
            </a:rPr>
            <a:t>Chad Rupe</a:t>
          </a:r>
        </a:p>
        <a:p>
          <a:pPr>
            <a:buNone/>
          </a:pPr>
          <a:r>
            <a:rPr lang="en-US" sz="1600" dirty="0">
              <a:solidFill>
                <a:schemeClr val="tx1"/>
              </a:solidFill>
            </a:rPr>
            <a:t>Administrator </a:t>
          </a:r>
          <a:endParaRPr lang="en-US" sz="1600" dirty="0"/>
        </a:p>
      </dgm:t>
    </dgm:pt>
    <dgm:pt modelId="{585DACD2-8485-4EE8-8156-9AF62D0C3B02}" type="parTrans" cxnId="{F6A4D75A-7644-4F74-93FB-7647EFB0A725}">
      <dgm:prSet/>
      <dgm:spPr/>
      <dgm:t>
        <a:bodyPr/>
        <a:lstStyle/>
        <a:p>
          <a:endParaRPr lang="en-US"/>
        </a:p>
      </dgm:t>
    </dgm:pt>
    <dgm:pt modelId="{AB3A71B2-5E54-4040-8EC3-E98D1DB4CF1B}" type="sibTrans" cxnId="{F6A4D75A-7644-4F74-93FB-7647EFB0A725}">
      <dgm:prSet/>
      <dgm:spPr/>
      <dgm:t>
        <a:bodyPr/>
        <a:lstStyle/>
        <a:p>
          <a:endParaRPr lang="en-US"/>
        </a:p>
      </dgm:t>
    </dgm:pt>
    <dgm:pt modelId="{C598BCE1-3023-4566-8469-93E4F2E9C627}" type="asst">
      <dgm:prSet phldrT="[Text]" custT="1"/>
      <dgm:spPr/>
      <dgm:t>
        <a:bodyPr/>
        <a:lstStyle/>
        <a:p>
          <a:pPr>
            <a:buNone/>
          </a:pPr>
          <a:r>
            <a:rPr lang="en-US" sz="1100" dirty="0">
              <a:solidFill>
                <a:schemeClr val="tx1"/>
              </a:solidFill>
            </a:rPr>
            <a:t>Curtis Anderson</a:t>
          </a:r>
        </a:p>
        <a:p>
          <a:pPr>
            <a:buNone/>
          </a:pPr>
          <a:r>
            <a:rPr lang="en-US" sz="1100" dirty="0">
              <a:solidFill>
                <a:schemeClr val="tx1"/>
              </a:solidFill>
            </a:rPr>
            <a:t>Chief of Staff </a:t>
          </a:r>
          <a:endParaRPr lang="en-US" sz="1100" dirty="0"/>
        </a:p>
      </dgm:t>
    </dgm:pt>
    <dgm:pt modelId="{74526BD5-79B5-43DB-92E1-196F04BF13B7}" type="parTrans" cxnId="{41A65C64-0D56-4E9E-A42B-904E954654AE}">
      <dgm:prSet/>
      <dgm:spPr/>
      <dgm:t>
        <a:bodyPr/>
        <a:lstStyle/>
        <a:p>
          <a:endParaRPr lang="en-US"/>
        </a:p>
      </dgm:t>
    </dgm:pt>
    <dgm:pt modelId="{92E7F613-24B0-4BE6-91D4-181E78EA26F1}" type="sibTrans" cxnId="{41A65C64-0D56-4E9E-A42B-904E954654AE}">
      <dgm:prSet/>
      <dgm:spPr/>
      <dgm:t>
        <a:bodyPr/>
        <a:lstStyle/>
        <a:p>
          <a:endParaRPr lang="en-US"/>
        </a:p>
      </dgm:t>
    </dgm:pt>
    <dgm:pt modelId="{D889AE19-31F1-428F-A2E4-4F2100751874}" type="asst">
      <dgm:prSet phldrT="[Text]" custT="1"/>
      <dgm:spPr/>
      <dgm:t>
        <a:bodyPr/>
        <a:lstStyle/>
        <a:p>
          <a:pPr>
            <a:buNone/>
          </a:pPr>
          <a:r>
            <a:rPr lang="en-US" sz="1100" dirty="0">
              <a:solidFill>
                <a:schemeClr val="tx1"/>
              </a:solidFill>
            </a:rPr>
            <a:t>Carolyn Roddy</a:t>
          </a:r>
        </a:p>
        <a:p>
          <a:r>
            <a:rPr lang="en-US" sz="1100" dirty="0">
              <a:solidFill>
                <a:schemeClr val="tx1"/>
              </a:solidFill>
            </a:rPr>
            <a:t>Strategic Policy Advisor</a:t>
          </a:r>
          <a:endParaRPr lang="en-US" sz="1100" dirty="0"/>
        </a:p>
      </dgm:t>
    </dgm:pt>
    <dgm:pt modelId="{0032C3F8-C655-4445-B788-8D2D2157E71D}" type="parTrans" cxnId="{A6FA666C-8F11-464E-BEEA-E35CD04DDC1F}">
      <dgm:prSet/>
      <dgm:spPr/>
      <dgm:t>
        <a:bodyPr/>
        <a:lstStyle/>
        <a:p>
          <a:endParaRPr lang="en-US"/>
        </a:p>
      </dgm:t>
    </dgm:pt>
    <dgm:pt modelId="{289ECE40-BBE3-4661-829D-33F487503B8B}" type="sibTrans" cxnId="{A6FA666C-8F11-464E-BEEA-E35CD04DDC1F}">
      <dgm:prSet/>
      <dgm:spPr/>
      <dgm:t>
        <a:bodyPr/>
        <a:lstStyle/>
        <a:p>
          <a:endParaRPr lang="en-US"/>
        </a:p>
      </dgm:t>
    </dgm:pt>
    <dgm:pt modelId="{2CF89106-5D33-4149-AA20-AFE322D8EA90}" type="asst">
      <dgm:prSet phldrT="[Text]" custT="1"/>
      <dgm:spPr/>
      <dgm:t>
        <a:bodyPr/>
        <a:lstStyle/>
        <a:p>
          <a:pPr>
            <a:buNone/>
          </a:pPr>
          <a:r>
            <a:rPr lang="en-US" sz="1100" dirty="0">
              <a:solidFill>
                <a:schemeClr val="tx1"/>
              </a:solidFill>
            </a:rPr>
            <a:t>Taylre Beaty</a:t>
          </a:r>
        </a:p>
        <a:p>
          <a:pPr>
            <a:buNone/>
          </a:pPr>
          <a:r>
            <a:rPr lang="en-US" sz="1100" dirty="0">
              <a:solidFill>
                <a:schemeClr val="tx1"/>
              </a:solidFill>
            </a:rPr>
            <a:t>Policy Coordinator and Assistant to the Administrator</a:t>
          </a:r>
          <a:endParaRPr lang="en-US" sz="1100" dirty="0"/>
        </a:p>
      </dgm:t>
    </dgm:pt>
    <dgm:pt modelId="{8DB60C85-13E7-4926-973B-E3D497DABE6D}" type="parTrans" cxnId="{86122434-9B63-4DB0-AD91-D364CC8414E4}">
      <dgm:prSet/>
      <dgm:spPr/>
      <dgm:t>
        <a:bodyPr/>
        <a:lstStyle/>
        <a:p>
          <a:endParaRPr lang="en-US"/>
        </a:p>
      </dgm:t>
    </dgm:pt>
    <dgm:pt modelId="{48594811-BA7E-4627-9DF2-BE2CD304F31F}" type="sibTrans" cxnId="{86122434-9B63-4DB0-AD91-D364CC8414E4}">
      <dgm:prSet/>
      <dgm:spPr/>
      <dgm:t>
        <a:bodyPr/>
        <a:lstStyle/>
        <a:p>
          <a:endParaRPr lang="en-US"/>
        </a:p>
      </dgm:t>
    </dgm:pt>
    <dgm:pt modelId="{DE58E3A4-7584-4167-ADA6-53F79588EAA3}" type="pres">
      <dgm:prSet presAssocID="{66FCA118-041A-48E2-A009-735B44D0473E}" presName="hierChild1" presStyleCnt="0">
        <dgm:presLayoutVars>
          <dgm:orgChart val="1"/>
          <dgm:chPref val="1"/>
          <dgm:dir/>
          <dgm:animOne val="branch"/>
          <dgm:animLvl val="lvl"/>
          <dgm:resizeHandles/>
        </dgm:presLayoutVars>
      </dgm:prSet>
      <dgm:spPr/>
    </dgm:pt>
    <dgm:pt modelId="{9BC5E0A9-82A3-4B18-BDE2-52E462513524}" type="pres">
      <dgm:prSet presAssocID="{FF25EBFE-A264-4129-BAD1-9AD9DC32C957}" presName="hierRoot1" presStyleCnt="0">
        <dgm:presLayoutVars>
          <dgm:hierBranch val="init"/>
        </dgm:presLayoutVars>
      </dgm:prSet>
      <dgm:spPr/>
    </dgm:pt>
    <dgm:pt modelId="{F20294FF-6E05-41CC-9DCA-959B2CC0F72A}" type="pres">
      <dgm:prSet presAssocID="{FF25EBFE-A264-4129-BAD1-9AD9DC32C957}" presName="rootComposite1" presStyleCnt="0"/>
      <dgm:spPr/>
    </dgm:pt>
    <dgm:pt modelId="{2D1C8092-86DA-4657-953C-D97A2F2C9EEC}" type="pres">
      <dgm:prSet presAssocID="{FF25EBFE-A264-4129-BAD1-9AD9DC32C957}" presName="rootText1" presStyleLbl="node0" presStyleIdx="0" presStyleCnt="1" custScaleX="134093" custScaleY="123407">
        <dgm:presLayoutVars>
          <dgm:chPref val="3"/>
        </dgm:presLayoutVars>
      </dgm:prSet>
      <dgm:spPr/>
    </dgm:pt>
    <dgm:pt modelId="{CDC53BBE-9807-41E0-9306-05E8D438F539}" type="pres">
      <dgm:prSet presAssocID="{FF25EBFE-A264-4129-BAD1-9AD9DC32C957}" presName="rootConnector1" presStyleLbl="node1" presStyleIdx="0" presStyleCnt="0"/>
      <dgm:spPr/>
    </dgm:pt>
    <dgm:pt modelId="{1272FD78-F0B6-4D14-9F71-3EE7E8BCA842}" type="pres">
      <dgm:prSet presAssocID="{FF25EBFE-A264-4129-BAD1-9AD9DC32C957}" presName="hierChild2" presStyleCnt="0"/>
      <dgm:spPr/>
    </dgm:pt>
    <dgm:pt modelId="{7088EB0A-C546-4AAB-9CE9-9303A617CF8F}" type="pres">
      <dgm:prSet presAssocID="{FF25EBFE-A264-4129-BAD1-9AD9DC32C957}" presName="hierChild3" presStyleCnt="0"/>
      <dgm:spPr/>
    </dgm:pt>
    <dgm:pt modelId="{C3C6A064-7596-4369-B1F2-EFDE5DB015B6}" type="pres">
      <dgm:prSet presAssocID="{74526BD5-79B5-43DB-92E1-196F04BF13B7}" presName="Name111" presStyleLbl="parChTrans1D2" presStyleIdx="0" presStyleCnt="3"/>
      <dgm:spPr/>
    </dgm:pt>
    <dgm:pt modelId="{FC0AEF80-2C04-4227-B89B-9C8056D9C236}" type="pres">
      <dgm:prSet presAssocID="{C598BCE1-3023-4566-8469-93E4F2E9C627}" presName="hierRoot3" presStyleCnt="0">
        <dgm:presLayoutVars>
          <dgm:hierBranch val="init"/>
        </dgm:presLayoutVars>
      </dgm:prSet>
      <dgm:spPr/>
    </dgm:pt>
    <dgm:pt modelId="{EBDCF7E6-919F-4018-A3C0-4E1FE0F2B4BE}" type="pres">
      <dgm:prSet presAssocID="{C598BCE1-3023-4566-8469-93E4F2E9C627}" presName="rootComposite3" presStyleCnt="0"/>
      <dgm:spPr/>
    </dgm:pt>
    <dgm:pt modelId="{8EDA3CDF-04DA-4C8B-B9D3-B52D3B6F9B82}" type="pres">
      <dgm:prSet presAssocID="{C598BCE1-3023-4566-8469-93E4F2E9C627}" presName="rootText3" presStyleLbl="asst1" presStyleIdx="0" presStyleCnt="3">
        <dgm:presLayoutVars>
          <dgm:chPref val="3"/>
        </dgm:presLayoutVars>
      </dgm:prSet>
      <dgm:spPr/>
    </dgm:pt>
    <dgm:pt modelId="{D5073157-9D4E-4DFF-AC51-3CECCE406591}" type="pres">
      <dgm:prSet presAssocID="{C598BCE1-3023-4566-8469-93E4F2E9C627}" presName="rootConnector3" presStyleLbl="asst1" presStyleIdx="0" presStyleCnt="3"/>
      <dgm:spPr/>
    </dgm:pt>
    <dgm:pt modelId="{A9524CF0-217D-40BC-9D11-9D2C79D9CC0A}" type="pres">
      <dgm:prSet presAssocID="{C598BCE1-3023-4566-8469-93E4F2E9C627}" presName="hierChild6" presStyleCnt="0"/>
      <dgm:spPr/>
    </dgm:pt>
    <dgm:pt modelId="{B920598A-345C-4961-A373-C31D61D19ACC}" type="pres">
      <dgm:prSet presAssocID="{C598BCE1-3023-4566-8469-93E4F2E9C627}" presName="hierChild7" presStyleCnt="0"/>
      <dgm:spPr/>
    </dgm:pt>
    <dgm:pt modelId="{86BFC834-0953-4020-8A8B-0DB83C1ED512}" type="pres">
      <dgm:prSet presAssocID="{0032C3F8-C655-4445-B788-8D2D2157E71D}" presName="Name111" presStyleLbl="parChTrans1D2" presStyleIdx="1" presStyleCnt="3"/>
      <dgm:spPr/>
    </dgm:pt>
    <dgm:pt modelId="{5722C704-D914-47AB-850B-F692F814A402}" type="pres">
      <dgm:prSet presAssocID="{D889AE19-31F1-428F-A2E4-4F2100751874}" presName="hierRoot3" presStyleCnt="0">
        <dgm:presLayoutVars>
          <dgm:hierBranch val="init"/>
        </dgm:presLayoutVars>
      </dgm:prSet>
      <dgm:spPr/>
    </dgm:pt>
    <dgm:pt modelId="{6AC92661-91C2-4337-AB03-FF0753A42D99}" type="pres">
      <dgm:prSet presAssocID="{D889AE19-31F1-428F-A2E4-4F2100751874}" presName="rootComposite3" presStyleCnt="0"/>
      <dgm:spPr/>
    </dgm:pt>
    <dgm:pt modelId="{1059B687-961B-47C9-88CD-2107A27640E5}" type="pres">
      <dgm:prSet presAssocID="{D889AE19-31F1-428F-A2E4-4F2100751874}" presName="rootText3" presStyleLbl="asst1" presStyleIdx="1" presStyleCnt="3">
        <dgm:presLayoutVars>
          <dgm:chPref val="3"/>
        </dgm:presLayoutVars>
      </dgm:prSet>
      <dgm:spPr/>
    </dgm:pt>
    <dgm:pt modelId="{8CD6208B-EDC2-4C17-BAEF-CF81C2B638EB}" type="pres">
      <dgm:prSet presAssocID="{D889AE19-31F1-428F-A2E4-4F2100751874}" presName="rootConnector3" presStyleLbl="asst1" presStyleIdx="1" presStyleCnt="3"/>
      <dgm:spPr/>
    </dgm:pt>
    <dgm:pt modelId="{4DB82370-F977-484E-8F5C-4E4BE08452A7}" type="pres">
      <dgm:prSet presAssocID="{D889AE19-31F1-428F-A2E4-4F2100751874}" presName="hierChild6" presStyleCnt="0"/>
      <dgm:spPr/>
    </dgm:pt>
    <dgm:pt modelId="{759CD367-08EC-464C-B743-D2EA9BCAD632}" type="pres">
      <dgm:prSet presAssocID="{D889AE19-31F1-428F-A2E4-4F2100751874}" presName="hierChild7" presStyleCnt="0"/>
      <dgm:spPr/>
    </dgm:pt>
    <dgm:pt modelId="{B41F5F3A-CBDB-4BBD-B405-FCF2C55D77F3}" type="pres">
      <dgm:prSet presAssocID="{8DB60C85-13E7-4926-973B-E3D497DABE6D}" presName="Name111" presStyleLbl="parChTrans1D2" presStyleIdx="2" presStyleCnt="3"/>
      <dgm:spPr/>
    </dgm:pt>
    <dgm:pt modelId="{33254120-E795-4997-8784-FBE3A116F435}" type="pres">
      <dgm:prSet presAssocID="{2CF89106-5D33-4149-AA20-AFE322D8EA90}" presName="hierRoot3" presStyleCnt="0">
        <dgm:presLayoutVars>
          <dgm:hierBranch val="init"/>
        </dgm:presLayoutVars>
      </dgm:prSet>
      <dgm:spPr/>
    </dgm:pt>
    <dgm:pt modelId="{679AA114-E2A9-4695-A705-5A3DC3610C60}" type="pres">
      <dgm:prSet presAssocID="{2CF89106-5D33-4149-AA20-AFE322D8EA90}" presName="rootComposite3" presStyleCnt="0"/>
      <dgm:spPr/>
    </dgm:pt>
    <dgm:pt modelId="{BDB30878-0D71-4DDF-9D53-2625B027A02A}" type="pres">
      <dgm:prSet presAssocID="{2CF89106-5D33-4149-AA20-AFE322D8EA90}" presName="rootText3" presStyleLbl="asst1" presStyleIdx="2" presStyleCnt="3">
        <dgm:presLayoutVars>
          <dgm:chPref val="3"/>
        </dgm:presLayoutVars>
      </dgm:prSet>
      <dgm:spPr/>
    </dgm:pt>
    <dgm:pt modelId="{27239E24-322A-48E2-A38D-E7AEDBDF5D3B}" type="pres">
      <dgm:prSet presAssocID="{2CF89106-5D33-4149-AA20-AFE322D8EA90}" presName="rootConnector3" presStyleLbl="asst1" presStyleIdx="2" presStyleCnt="3"/>
      <dgm:spPr/>
    </dgm:pt>
    <dgm:pt modelId="{E69575D6-EBD2-4E7D-8F21-341C674C9267}" type="pres">
      <dgm:prSet presAssocID="{2CF89106-5D33-4149-AA20-AFE322D8EA90}" presName="hierChild6" presStyleCnt="0"/>
      <dgm:spPr/>
    </dgm:pt>
    <dgm:pt modelId="{DF333F88-B325-4038-AA3A-9BC8FF234D1A}" type="pres">
      <dgm:prSet presAssocID="{2CF89106-5D33-4149-AA20-AFE322D8EA90}" presName="hierChild7" presStyleCnt="0"/>
      <dgm:spPr/>
    </dgm:pt>
  </dgm:ptLst>
  <dgm:cxnLst>
    <dgm:cxn modelId="{919AC605-E99D-435C-BD20-E21A11549F66}" type="presOf" srcId="{8DB60C85-13E7-4926-973B-E3D497DABE6D}" destId="{B41F5F3A-CBDB-4BBD-B405-FCF2C55D77F3}" srcOrd="0" destOrd="0" presId="urn:microsoft.com/office/officeart/2005/8/layout/orgChart1"/>
    <dgm:cxn modelId="{86122434-9B63-4DB0-AD91-D364CC8414E4}" srcId="{FF25EBFE-A264-4129-BAD1-9AD9DC32C957}" destId="{2CF89106-5D33-4149-AA20-AFE322D8EA90}" srcOrd="2" destOrd="0" parTransId="{8DB60C85-13E7-4926-973B-E3D497DABE6D}" sibTransId="{48594811-BA7E-4627-9DF2-BE2CD304F31F}"/>
    <dgm:cxn modelId="{F956CF38-CE0F-48C7-8BB6-EE18DDFC8E38}" type="presOf" srcId="{66FCA118-041A-48E2-A009-735B44D0473E}" destId="{DE58E3A4-7584-4167-ADA6-53F79588EAA3}" srcOrd="0" destOrd="0" presId="urn:microsoft.com/office/officeart/2005/8/layout/orgChart1"/>
    <dgm:cxn modelId="{9EB62F3E-D215-49DF-8D29-4DF0B78521DF}" type="presOf" srcId="{FF25EBFE-A264-4129-BAD1-9AD9DC32C957}" destId="{CDC53BBE-9807-41E0-9306-05E8D438F539}" srcOrd="1" destOrd="0" presId="urn:microsoft.com/office/officeart/2005/8/layout/orgChart1"/>
    <dgm:cxn modelId="{4CB57C3F-6B17-4240-A936-6157B771F3A5}" type="presOf" srcId="{FF25EBFE-A264-4129-BAD1-9AD9DC32C957}" destId="{2D1C8092-86DA-4657-953C-D97A2F2C9EEC}" srcOrd="0" destOrd="0" presId="urn:microsoft.com/office/officeart/2005/8/layout/orgChart1"/>
    <dgm:cxn modelId="{41A65C64-0D56-4E9E-A42B-904E954654AE}" srcId="{FF25EBFE-A264-4129-BAD1-9AD9DC32C957}" destId="{C598BCE1-3023-4566-8469-93E4F2E9C627}" srcOrd="0" destOrd="0" parTransId="{74526BD5-79B5-43DB-92E1-196F04BF13B7}" sibTransId="{92E7F613-24B0-4BE6-91D4-181E78EA26F1}"/>
    <dgm:cxn modelId="{A6FA666C-8F11-464E-BEEA-E35CD04DDC1F}" srcId="{FF25EBFE-A264-4129-BAD1-9AD9DC32C957}" destId="{D889AE19-31F1-428F-A2E4-4F2100751874}" srcOrd="1" destOrd="0" parTransId="{0032C3F8-C655-4445-B788-8D2D2157E71D}" sibTransId="{289ECE40-BBE3-4661-829D-33F487503B8B}"/>
    <dgm:cxn modelId="{57D42D6E-E303-487A-BA23-D580D079DEBE}" type="presOf" srcId="{2CF89106-5D33-4149-AA20-AFE322D8EA90}" destId="{BDB30878-0D71-4DDF-9D53-2625B027A02A}" srcOrd="0" destOrd="0" presId="urn:microsoft.com/office/officeart/2005/8/layout/orgChart1"/>
    <dgm:cxn modelId="{6906EF6E-B91E-43D9-A544-764732DBE958}" type="presOf" srcId="{2CF89106-5D33-4149-AA20-AFE322D8EA90}" destId="{27239E24-322A-48E2-A38D-E7AEDBDF5D3B}" srcOrd="1" destOrd="0" presId="urn:microsoft.com/office/officeart/2005/8/layout/orgChart1"/>
    <dgm:cxn modelId="{32E27170-DF48-4779-9FAB-86BF304EBF50}" type="presOf" srcId="{D889AE19-31F1-428F-A2E4-4F2100751874}" destId="{1059B687-961B-47C9-88CD-2107A27640E5}" srcOrd="0" destOrd="0" presId="urn:microsoft.com/office/officeart/2005/8/layout/orgChart1"/>
    <dgm:cxn modelId="{F6A4D75A-7644-4F74-93FB-7647EFB0A725}" srcId="{66FCA118-041A-48E2-A009-735B44D0473E}" destId="{FF25EBFE-A264-4129-BAD1-9AD9DC32C957}" srcOrd="0" destOrd="0" parTransId="{585DACD2-8485-4EE8-8156-9AF62D0C3B02}" sibTransId="{AB3A71B2-5E54-4040-8EC3-E98D1DB4CF1B}"/>
    <dgm:cxn modelId="{48074C8A-5772-4C24-8097-43DB4B269D81}" type="presOf" srcId="{D889AE19-31F1-428F-A2E4-4F2100751874}" destId="{8CD6208B-EDC2-4C17-BAEF-CF81C2B638EB}" srcOrd="1" destOrd="0" presId="urn:microsoft.com/office/officeart/2005/8/layout/orgChart1"/>
    <dgm:cxn modelId="{769D7390-132A-4F9E-B64C-F16004F15650}" type="presOf" srcId="{C598BCE1-3023-4566-8469-93E4F2E9C627}" destId="{D5073157-9D4E-4DFF-AC51-3CECCE406591}" srcOrd="1" destOrd="0" presId="urn:microsoft.com/office/officeart/2005/8/layout/orgChart1"/>
    <dgm:cxn modelId="{AA996991-0707-40B9-A29A-FC4F9235DD54}" type="presOf" srcId="{C598BCE1-3023-4566-8469-93E4F2E9C627}" destId="{8EDA3CDF-04DA-4C8B-B9D3-B52D3B6F9B82}" srcOrd="0" destOrd="0" presId="urn:microsoft.com/office/officeart/2005/8/layout/orgChart1"/>
    <dgm:cxn modelId="{5AFF88A4-BE5E-4E31-ABBA-C71B0D1046DE}" type="presOf" srcId="{74526BD5-79B5-43DB-92E1-196F04BF13B7}" destId="{C3C6A064-7596-4369-B1F2-EFDE5DB015B6}" srcOrd="0" destOrd="0" presId="urn:microsoft.com/office/officeart/2005/8/layout/orgChart1"/>
    <dgm:cxn modelId="{D6C389ED-4C3C-4353-96C5-8D9B09BD33D2}" type="presOf" srcId="{0032C3F8-C655-4445-B788-8D2D2157E71D}" destId="{86BFC834-0953-4020-8A8B-0DB83C1ED512}" srcOrd="0" destOrd="0" presId="urn:microsoft.com/office/officeart/2005/8/layout/orgChart1"/>
    <dgm:cxn modelId="{DAAE6A2A-EEE3-415A-B346-E2BA90F1716D}" type="presParOf" srcId="{DE58E3A4-7584-4167-ADA6-53F79588EAA3}" destId="{9BC5E0A9-82A3-4B18-BDE2-52E462513524}" srcOrd="0" destOrd="0" presId="urn:microsoft.com/office/officeart/2005/8/layout/orgChart1"/>
    <dgm:cxn modelId="{90BA435D-64A3-44A1-92BC-D46D5BAD7743}" type="presParOf" srcId="{9BC5E0A9-82A3-4B18-BDE2-52E462513524}" destId="{F20294FF-6E05-41CC-9DCA-959B2CC0F72A}" srcOrd="0" destOrd="0" presId="urn:microsoft.com/office/officeart/2005/8/layout/orgChart1"/>
    <dgm:cxn modelId="{DEE867B2-1C89-4908-96F2-F73D15B5B9D7}" type="presParOf" srcId="{F20294FF-6E05-41CC-9DCA-959B2CC0F72A}" destId="{2D1C8092-86DA-4657-953C-D97A2F2C9EEC}" srcOrd="0" destOrd="0" presId="urn:microsoft.com/office/officeart/2005/8/layout/orgChart1"/>
    <dgm:cxn modelId="{27016D3F-8DF8-4EC6-994A-30FAF00B5EA7}" type="presParOf" srcId="{F20294FF-6E05-41CC-9DCA-959B2CC0F72A}" destId="{CDC53BBE-9807-41E0-9306-05E8D438F539}" srcOrd="1" destOrd="0" presId="urn:microsoft.com/office/officeart/2005/8/layout/orgChart1"/>
    <dgm:cxn modelId="{8F26F4D9-EF24-4339-BB62-243365B394B1}" type="presParOf" srcId="{9BC5E0A9-82A3-4B18-BDE2-52E462513524}" destId="{1272FD78-F0B6-4D14-9F71-3EE7E8BCA842}" srcOrd="1" destOrd="0" presId="urn:microsoft.com/office/officeart/2005/8/layout/orgChart1"/>
    <dgm:cxn modelId="{E056FA76-D44A-4F2A-847E-1B3731623FC4}" type="presParOf" srcId="{9BC5E0A9-82A3-4B18-BDE2-52E462513524}" destId="{7088EB0A-C546-4AAB-9CE9-9303A617CF8F}" srcOrd="2" destOrd="0" presId="urn:microsoft.com/office/officeart/2005/8/layout/orgChart1"/>
    <dgm:cxn modelId="{0AC656AB-3210-41C4-B566-04B4CB7DD5D1}" type="presParOf" srcId="{7088EB0A-C546-4AAB-9CE9-9303A617CF8F}" destId="{C3C6A064-7596-4369-B1F2-EFDE5DB015B6}" srcOrd="0" destOrd="0" presId="urn:microsoft.com/office/officeart/2005/8/layout/orgChart1"/>
    <dgm:cxn modelId="{563CA08C-6D9A-4D45-84D2-5395FEB04525}" type="presParOf" srcId="{7088EB0A-C546-4AAB-9CE9-9303A617CF8F}" destId="{FC0AEF80-2C04-4227-B89B-9C8056D9C236}" srcOrd="1" destOrd="0" presId="urn:microsoft.com/office/officeart/2005/8/layout/orgChart1"/>
    <dgm:cxn modelId="{3DFB9101-5B42-4EDD-9AE3-A90FBB12ED9B}" type="presParOf" srcId="{FC0AEF80-2C04-4227-B89B-9C8056D9C236}" destId="{EBDCF7E6-919F-4018-A3C0-4E1FE0F2B4BE}" srcOrd="0" destOrd="0" presId="urn:microsoft.com/office/officeart/2005/8/layout/orgChart1"/>
    <dgm:cxn modelId="{8FF58B27-B987-4928-BBEC-4BBB728A23C5}" type="presParOf" srcId="{EBDCF7E6-919F-4018-A3C0-4E1FE0F2B4BE}" destId="{8EDA3CDF-04DA-4C8B-B9D3-B52D3B6F9B82}" srcOrd="0" destOrd="0" presId="urn:microsoft.com/office/officeart/2005/8/layout/orgChart1"/>
    <dgm:cxn modelId="{90F18C92-946D-4175-BD59-D62C9E3684EC}" type="presParOf" srcId="{EBDCF7E6-919F-4018-A3C0-4E1FE0F2B4BE}" destId="{D5073157-9D4E-4DFF-AC51-3CECCE406591}" srcOrd="1" destOrd="0" presId="urn:microsoft.com/office/officeart/2005/8/layout/orgChart1"/>
    <dgm:cxn modelId="{37858812-A7B4-4EEB-8B5C-3B1DCDB3899B}" type="presParOf" srcId="{FC0AEF80-2C04-4227-B89B-9C8056D9C236}" destId="{A9524CF0-217D-40BC-9D11-9D2C79D9CC0A}" srcOrd="1" destOrd="0" presId="urn:microsoft.com/office/officeart/2005/8/layout/orgChart1"/>
    <dgm:cxn modelId="{33061488-56BC-4645-98D1-0CAC9F17DC9E}" type="presParOf" srcId="{FC0AEF80-2C04-4227-B89B-9C8056D9C236}" destId="{B920598A-345C-4961-A373-C31D61D19ACC}" srcOrd="2" destOrd="0" presId="urn:microsoft.com/office/officeart/2005/8/layout/orgChart1"/>
    <dgm:cxn modelId="{B8D530A2-20FA-4172-A9B2-91832C12B412}" type="presParOf" srcId="{7088EB0A-C546-4AAB-9CE9-9303A617CF8F}" destId="{86BFC834-0953-4020-8A8B-0DB83C1ED512}" srcOrd="2" destOrd="0" presId="urn:microsoft.com/office/officeart/2005/8/layout/orgChart1"/>
    <dgm:cxn modelId="{75D156FA-C914-46A9-9D9C-BC8D78B031E4}" type="presParOf" srcId="{7088EB0A-C546-4AAB-9CE9-9303A617CF8F}" destId="{5722C704-D914-47AB-850B-F692F814A402}" srcOrd="3" destOrd="0" presId="urn:microsoft.com/office/officeart/2005/8/layout/orgChart1"/>
    <dgm:cxn modelId="{0DC6AC10-BE50-451C-96AF-D45811F0EB13}" type="presParOf" srcId="{5722C704-D914-47AB-850B-F692F814A402}" destId="{6AC92661-91C2-4337-AB03-FF0753A42D99}" srcOrd="0" destOrd="0" presId="urn:microsoft.com/office/officeart/2005/8/layout/orgChart1"/>
    <dgm:cxn modelId="{1B394447-6BF8-4CF6-95C1-D32572556F9A}" type="presParOf" srcId="{6AC92661-91C2-4337-AB03-FF0753A42D99}" destId="{1059B687-961B-47C9-88CD-2107A27640E5}" srcOrd="0" destOrd="0" presId="urn:microsoft.com/office/officeart/2005/8/layout/orgChart1"/>
    <dgm:cxn modelId="{671725D4-40E3-4183-8764-CE3AA98C4D9E}" type="presParOf" srcId="{6AC92661-91C2-4337-AB03-FF0753A42D99}" destId="{8CD6208B-EDC2-4C17-BAEF-CF81C2B638EB}" srcOrd="1" destOrd="0" presId="urn:microsoft.com/office/officeart/2005/8/layout/orgChart1"/>
    <dgm:cxn modelId="{77D346C6-AE55-4470-A59D-C8425D14BA18}" type="presParOf" srcId="{5722C704-D914-47AB-850B-F692F814A402}" destId="{4DB82370-F977-484E-8F5C-4E4BE08452A7}" srcOrd="1" destOrd="0" presId="urn:microsoft.com/office/officeart/2005/8/layout/orgChart1"/>
    <dgm:cxn modelId="{303AC0ED-AE62-487F-8422-A12825103E91}" type="presParOf" srcId="{5722C704-D914-47AB-850B-F692F814A402}" destId="{759CD367-08EC-464C-B743-D2EA9BCAD632}" srcOrd="2" destOrd="0" presId="urn:microsoft.com/office/officeart/2005/8/layout/orgChart1"/>
    <dgm:cxn modelId="{DE0A31C7-1BFC-4B6E-BB1B-53C86C9BA5BA}" type="presParOf" srcId="{7088EB0A-C546-4AAB-9CE9-9303A617CF8F}" destId="{B41F5F3A-CBDB-4BBD-B405-FCF2C55D77F3}" srcOrd="4" destOrd="0" presId="urn:microsoft.com/office/officeart/2005/8/layout/orgChart1"/>
    <dgm:cxn modelId="{EFADB14C-5875-4AFC-9712-C8B8CBEF1D2B}" type="presParOf" srcId="{7088EB0A-C546-4AAB-9CE9-9303A617CF8F}" destId="{33254120-E795-4997-8784-FBE3A116F435}" srcOrd="5" destOrd="0" presId="urn:microsoft.com/office/officeart/2005/8/layout/orgChart1"/>
    <dgm:cxn modelId="{2FFD1308-CDD0-439A-8583-919D10699C29}" type="presParOf" srcId="{33254120-E795-4997-8784-FBE3A116F435}" destId="{679AA114-E2A9-4695-A705-5A3DC3610C60}" srcOrd="0" destOrd="0" presId="urn:microsoft.com/office/officeart/2005/8/layout/orgChart1"/>
    <dgm:cxn modelId="{737B5040-3D59-4145-A6FB-743587398A46}" type="presParOf" srcId="{679AA114-E2A9-4695-A705-5A3DC3610C60}" destId="{BDB30878-0D71-4DDF-9D53-2625B027A02A}" srcOrd="0" destOrd="0" presId="urn:microsoft.com/office/officeart/2005/8/layout/orgChart1"/>
    <dgm:cxn modelId="{75D45294-B6B4-4512-BEB9-17D21F222AB2}" type="presParOf" srcId="{679AA114-E2A9-4695-A705-5A3DC3610C60}" destId="{27239E24-322A-48E2-A38D-E7AEDBDF5D3B}" srcOrd="1" destOrd="0" presId="urn:microsoft.com/office/officeart/2005/8/layout/orgChart1"/>
    <dgm:cxn modelId="{F98E4377-9972-4643-89BD-5C1A4EC06803}" type="presParOf" srcId="{33254120-E795-4997-8784-FBE3A116F435}" destId="{E69575D6-EBD2-4E7D-8F21-341C674C9267}" srcOrd="1" destOrd="0" presId="urn:microsoft.com/office/officeart/2005/8/layout/orgChart1"/>
    <dgm:cxn modelId="{856C95CD-51E2-4D61-999C-C7074D4E1946}" type="presParOf" srcId="{33254120-E795-4997-8784-FBE3A116F435}" destId="{DF333F88-B325-4038-AA3A-9BC8FF234D1A}"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691E2C-E4A9-4EC7-A3BD-C51962E62F27}">
      <dsp:nvSpPr>
        <dsp:cNvPr id="0" name=""/>
        <dsp:cNvSpPr/>
      </dsp:nvSpPr>
      <dsp:spPr>
        <a:xfrm>
          <a:off x="4885621" y="1628693"/>
          <a:ext cx="3456612" cy="599908"/>
        </a:xfrm>
        <a:custGeom>
          <a:avLst/>
          <a:gdLst/>
          <a:ahLst/>
          <a:cxnLst/>
          <a:rect l="0" t="0" r="0" b="0"/>
          <a:pathLst>
            <a:path>
              <a:moveTo>
                <a:pt x="0" y="0"/>
              </a:moveTo>
              <a:lnTo>
                <a:pt x="0" y="299954"/>
              </a:lnTo>
              <a:lnTo>
                <a:pt x="3456612" y="299954"/>
              </a:lnTo>
              <a:lnTo>
                <a:pt x="3456612" y="5999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E49A58-0678-4A77-962A-A703FF0C0091}">
      <dsp:nvSpPr>
        <dsp:cNvPr id="0" name=""/>
        <dsp:cNvSpPr/>
      </dsp:nvSpPr>
      <dsp:spPr>
        <a:xfrm>
          <a:off x="4839901" y="1628693"/>
          <a:ext cx="91440" cy="599908"/>
        </a:xfrm>
        <a:custGeom>
          <a:avLst/>
          <a:gdLst/>
          <a:ahLst/>
          <a:cxnLst/>
          <a:rect l="0" t="0" r="0" b="0"/>
          <a:pathLst>
            <a:path>
              <a:moveTo>
                <a:pt x="45720" y="0"/>
              </a:moveTo>
              <a:lnTo>
                <a:pt x="45720" y="5999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11C986-7352-451E-A53D-874F45EB1158}">
      <dsp:nvSpPr>
        <dsp:cNvPr id="0" name=""/>
        <dsp:cNvSpPr/>
      </dsp:nvSpPr>
      <dsp:spPr>
        <a:xfrm>
          <a:off x="1429008" y="1628693"/>
          <a:ext cx="3456612" cy="599908"/>
        </a:xfrm>
        <a:custGeom>
          <a:avLst/>
          <a:gdLst/>
          <a:ahLst/>
          <a:cxnLst/>
          <a:rect l="0" t="0" r="0" b="0"/>
          <a:pathLst>
            <a:path>
              <a:moveTo>
                <a:pt x="3456612" y="0"/>
              </a:moveTo>
              <a:lnTo>
                <a:pt x="3456612" y="299954"/>
              </a:lnTo>
              <a:lnTo>
                <a:pt x="0" y="299954"/>
              </a:lnTo>
              <a:lnTo>
                <a:pt x="0" y="5999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5DD969-47DD-4E91-BCF5-EAF710E1E022}">
      <dsp:nvSpPr>
        <dsp:cNvPr id="0" name=""/>
        <dsp:cNvSpPr/>
      </dsp:nvSpPr>
      <dsp:spPr>
        <a:xfrm>
          <a:off x="3457269" y="200341"/>
          <a:ext cx="2856704" cy="14283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b="1" kern="1200" dirty="0"/>
            <a:t>Rural Development</a:t>
          </a:r>
        </a:p>
      </dsp:txBody>
      <dsp:txXfrm>
        <a:off x="3457269" y="200341"/>
        <a:ext cx="2856704" cy="1428352"/>
      </dsp:txXfrm>
    </dsp:sp>
    <dsp:sp modelId="{4580A8F6-E80C-487D-984C-6CF24C386A20}">
      <dsp:nvSpPr>
        <dsp:cNvPr id="0" name=""/>
        <dsp:cNvSpPr/>
      </dsp:nvSpPr>
      <dsp:spPr>
        <a:xfrm>
          <a:off x="656" y="2228602"/>
          <a:ext cx="2856704" cy="14283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b="1" kern="1200" dirty="0"/>
            <a:t>Rural Housing Service</a:t>
          </a:r>
        </a:p>
      </dsp:txBody>
      <dsp:txXfrm>
        <a:off x="656" y="2228602"/>
        <a:ext cx="2856704" cy="1428352"/>
      </dsp:txXfrm>
    </dsp:sp>
    <dsp:sp modelId="{0F7B22E4-E6D0-4BDE-952A-1EB6182ED2F0}">
      <dsp:nvSpPr>
        <dsp:cNvPr id="0" name=""/>
        <dsp:cNvSpPr/>
      </dsp:nvSpPr>
      <dsp:spPr>
        <a:xfrm>
          <a:off x="3457269" y="2228602"/>
          <a:ext cx="2856704" cy="14283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b="1" kern="1200" dirty="0"/>
            <a:t>Rural Business Cooperative Service</a:t>
          </a:r>
        </a:p>
      </dsp:txBody>
      <dsp:txXfrm>
        <a:off x="3457269" y="2228602"/>
        <a:ext cx="2856704" cy="1428352"/>
      </dsp:txXfrm>
    </dsp:sp>
    <dsp:sp modelId="{83943828-4261-4EE4-9D4B-B6CBA3B7974B}">
      <dsp:nvSpPr>
        <dsp:cNvPr id="0" name=""/>
        <dsp:cNvSpPr/>
      </dsp:nvSpPr>
      <dsp:spPr>
        <a:xfrm>
          <a:off x="6913882" y="2228602"/>
          <a:ext cx="2856704" cy="14283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b="1" kern="1200" dirty="0"/>
            <a:t>Rural Utilities Service</a:t>
          </a:r>
        </a:p>
      </dsp:txBody>
      <dsp:txXfrm>
        <a:off x="6913882" y="2228602"/>
        <a:ext cx="2856704" cy="14283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66EAE1-F7C9-4F1F-8A06-23A580F10F16}">
      <dsp:nvSpPr>
        <dsp:cNvPr id="0" name=""/>
        <dsp:cNvSpPr/>
      </dsp:nvSpPr>
      <dsp:spPr>
        <a:xfrm>
          <a:off x="2568261" y="0"/>
          <a:ext cx="3852391" cy="1518893"/>
        </a:xfrm>
        <a:prstGeom prst="rightArrow">
          <a:avLst>
            <a:gd name="adj1" fmla="val 75000"/>
            <a:gd name="adj2" fmla="val 50000"/>
          </a:avLst>
        </a:prstGeom>
        <a:solidFill>
          <a:schemeClr val="bg1"/>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n-US" sz="1100" b="1" kern="1200" dirty="0">
              <a:solidFill>
                <a:schemeClr val="tx1"/>
              </a:solidFill>
            </a:rPr>
            <a:t>Office of Operations </a:t>
          </a:r>
          <a:r>
            <a:rPr lang="en-US" sz="1100" kern="1200" dirty="0">
              <a:solidFill>
                <a:schemeClr val="tx1"/>
              </a:solidFill>
            </a:rPr>
            <a:t>-- Jim Elliott, Dep. </a:t>
          </a:r>
          <a:r>
            <a:rPr lang="en-US" sz="1100" kern="1200" dirty="0" err="1">
              <a:solidFill>
                <a:schemeClr val="tx1"/>
              </a:solidFill>
            </a:rPr>
            <a:t>Ass’t</a:t>
          </a:r>
          <a:r>
            <a:rPr lang="en-US" sz="1100" kern="1200" dirty="0">
              <a:solidFill>
                <a:schemeClr val="tx1"/>
              </a:solidFill>
            </a:rPr>
            <a:t> Admin.</a:t>
          </a:r>
        </a:p>
        <a:p>
          <a:pPr marL="57150" lvl="1" indent="-57150" algn="l" defTabSz="488950">
            <a:lnSpc>
              <a:spcPct val="90000"/>
            </a:lnSpc>
            <a:spcBef>
              <a:spcPct val="0"/>
            </a:spcBef>
            <a:spcAft>
              <a:spcPct val="15000"/>
            </a:spcAft>
            <a:buChar char="•"/>
          </a:pPr>
          <a:r>
            <a:rPr lang="en-US" sz="1100" b="1" kern="1200" dirty="0">
              <a:solidFill>
                <a:schemeClr val="tx1"/>
              </a:solidFill>
            </a:rPr>
            <a:t>Loan Origination and Approval </a:t>
          </a:r>
          <a:r>
            <a:rPr lang="en-US" sz="1100" kern="1200" dirty="0">
              <a:solidFill>
                <a:schemeClr val="tx1"/>
              </a:solidFill>
            </a:rPr>
            <a:t>-- Joseph Badin, Dep. </a:t>
          </a:r>
          <a:r>
            <a:rPr lang="en-US" sz="1100" kern="1200" dirty="0" err="1">
              <a:solidFill>
                <a:schemeClr val="tx1"/>
              </a:solidFill>
            </a:rPr>
            <a:t>Ass’t</a:t>
          </a:r>
          <a:r>
            <a:rPr lang="en-US" sz="1100" kern="1200" dirty="0">
              <a:solidFill>
                <a:schemeClr val="tx1"/>
              </a:solidFill>
            </a:rPr>
            <a:t> Admin.</a:t>
          </a:r>
        </a:p>
        <a:p>
          <a:pPr marL="57150" lvl="1" indent="-57150" algn="l" defTabSz="488950">
            <a:lnSpc>
              <a:spcPct val="90000"/>
            </a:lnSpc>
            <a:spcBef>
              <a:spcPct val="0"/>
            </a:spcBef>
            <a:spcAft>
              <a:spcPct val="15000"/>
            </a:spcAft>
            <a:buChar char="•"/>
          </a:pPr>
          <a:r>
            <a:rPr lang="en-US" sz="1100" b="1" kern="1200" dirty="0">
              <a:solidFill>
                <a:schemeClr val="tx1"/>
              </a:solidFill>
            </a:rPr>
            <a:t>Portfolio Management and Risk Assessment </a:t>
          </a:r>
          <a:r>
            <a:rPr lang="en-US" sz="1100" kern="1200" dirty="0">
              <a:solidFill>
                <a:schemeClr val="tx1"/>
              </a:solidFill>
            </a:rPr>
            <a:t>-- Victor Vu, Dep. </a:t>
          </a:r>
          <a:r>
            <a:rPr lang="en-US" sz="1100" kern="1200" dirty="0" err="1">
              <a:solidFill>
                <a:schemeClr val="tx1"/>
              </a:solidFill>
            </a:rPr>
            <a:t>Ass’t</a:t>
          </a:r>
          <a:r>
            <a:rPr lang="en-US" sz="1100" kern="1200" dirty="0">
              <a:solidFill>
                <a:schemeClr val="tx1"/>
              </a:solidFill>
            </a:rPr>
            <a:t> Admin.</a:t>
          </a:r>
        </a:p>
        <a:p>
          <a:pPr marL="57150" lvl="1" indent="-57150" algn="l" defTabSz="488950">
            <a:lnSpc>
              <a:spcPct val="90000"/>
            </a:lnSpc>
            <a:spcBef>
              <a:spcPct val="0"/>
            </a:spcBef>
            <a:spcAft>
              <a:spcPct val="15000"/>
            </a:spcAft>
            <a:buChar char="•"/>
          </a:pPr>
          <a:r>
            <a:rPr lang="en-US" sz="1100" b="1" kern="1200" dirty="0">
              <a:solidFill>
                <a:schemeClr val="tx1"/>
              </a:solidFill>
            </a:rPr>
            <a:t>Customer Service &amp; Technical Assistance </a:t>
          </a:r>
          <a:r>
            <a:rPr lang="en-US" sz="1100" kern="1200" dirty="0">
              <a:solidFill>
                <a:schemeClr val="tx1"/>
              </a:solidFill>
            </a:rPr>
            <a:t>-- Gerard Moore, Dep. </a:t>
          </a:r>
          <a:r>
            <a:rPr lang="en-US" sz="1100" kern="1200" dirty="0" err="1">
              <a:solidFill>
                <a:schemeClr val="tx1"/>
              </a:solidFill>
            </a:rPr>
            <a:t>Ass’t</a:t>
          </a:r>
          <a:r>
            <a:rPr lang="en-US" sz="1100" kern="1200" dirty="0">
              <a:solidFill>
                <a:schemeClr val="tx1"/>
              </a:solidFill>
            </a:rPr>
            <a:t> Admin.</a:t>
          </a:r>
        </a:p>
      </dsp:txBody>
      <dsp:txXfrm>
        <a:off x="2568261" y="189862"/>
        <a:ext cx="3282806" cy="1139169"/>
      </dsp:txXfrm>
    </dsp:sp>
    <dsp:sp modelId="{D00F0848-3273-4655-B3FE-F159AEA811F8}">
      <dsp:nvSpPr>
        <dsp:cNvPr id="0" name=""/>
        <dsp:cNvSpPr/>
      </dsp:nvSpPr>
      <dsp:spPr>
        <a:xfrm>
          <a:off x="0" y="0"/>
          <a:ext cx="2568261" cy="1518893"/>
        </a:xfrm>
        <a:prstGeom prst="roundRect">
          <a:avLst/>
        </a:prstGeom>
        <a:solidFill>
          <a:schemeClr val="bg1"/>
        </a:solidFill>
        <a:ln w="158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Electric Program</a:t>
          </a:r>
        </a:p>
        <a:p>
          <a:pPr marL="0" lvl="0" indent="0" algn="ctr" defTabSz="711200">
            <a:lnSpc>
              <a:spcPct val="90000"/>
            </a:lnSpc>
            <a:spcBef>
              <a:spcPct val="0"/>
            </a:spcBef>
            <a:spcAft>
              <a:spcPct val="35000"/>
            </a:spcAft>
            <a:buNone/>
          </a:pPr>
          <a:r>
            <a:rPr lang="en-US" sz="1200" kern="1200" dirty="0">
              <a:solidFill>
                <a:schemeClr val="tx1"/>
              </a:solidFill>
            </a:rPr>
            <a:t>Christopher McLean</a:t>
          </a:r>
        </a:p>
        <a:p>
          <a:pPr marL="0" lvl="0" indent="0" algn="ctr" defTabSz="711200">
            <a:lnSpc>
              <a:spcPct val="90000"/>
            </a:lnSpc>
            <a:spcBef>
              <a:spcPct val="0"/>
            </a:spcBef>
            <a:spcAft>
              <a:spcPct val="35000"/>
            </a:spcAft>
            <a:buNone/>
          </a:pPr>
          <a:r>
            <a:rPr lang="en-US" sz="1200" kern="1200" dirty="0">
              <a:solidFill>
                <a:schemeClr val="tx1"/>
              </a:solidFill>
            </a:rPr>
            <a:t>Assistant Administrator </a:t>
          </a:r>
        </a:p>
      </dsp:txBody>
      <dsp:txXfrm>
        <a:off x="74146" y="74146"/>
        <a:ext cx="2419969" cy="1370601"/>
      </dsp:txXfrm>
    </dsp:sp>
    <dsp:sp modelId="{AA8B0A96-A0CF-4ED5-82A3-93462E9C8CFC}">
      <dsp:nvSpPr>
        <dsp:cNvPr id="0" name=""/>
        <dsp:cNvSpPr/>
      </dsp:nvSpPr>
      <dsp:spPr>
        <a:xfrm>
          <a:off x="2568261" y="1670782"/>
          <a:ext cx="3852391" cy="1518893"/>
        </a:xfrm>
        <a:prstGeom prst="rightArrow">
          <a:avLst>
            <a:gd name="adj1" fmla="val 75000"/>
            <a:gd name="adj2" fmla="val 50000"/>
          </a:avLst>
        </a:prstGeom>
        <a:solidFill>
          <a:schemeClr val="bg1"/>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n-US" sz="1100" b="1" kern="1200" dirty="0">
              <a:solidFill>
                <a:schemeClr val="tx1"/>
              </a:solidFill>
            </a:rPr>
            <a:t>Office of Operations </a:t>
          </a:r>
          <a:r>
            <a:rPr lang="en-US" sz="1100" kern="1200" dirty="0">
              <a:solidFill>
                <a:schemeClr val="tx1"/>
              </a:solidFill>
            </a:rPr>
            <a:t>-- Laurel Leverrier, Dep. </a:t>
          </a:r>
          <a:r>
            <a:rPr lang="en-US" sz="1100" kern="1200" dirty="0" err="1">
              <a:solidFill>
                <a:schemeClr val="tx1"/>
              </a:solidFill>
            </a:rPr>
            <a:t>Ass’t</a:t>
          </a:r>
          <a:r>
            <a:rPr lang="en-US" sz="1100" kern="1200" dirty="0">
              <a:solidFill>
                <a:schemeClr val="tx1"/>
              </a:solidFill>
            </a:rPr>
            <a:t> Admin.</a:t>
          </a:r>
        </a:p>
        <a:p>
          <a:pPr marL="57150" lvl="1" indent="-57150" algn="l" defTabSz="488950">
            <a:lnSpc>
              <a:spcPct val="90000"/>
            </a:lnSpc>
            <a:spcBef>
              <a:spcPct val="0"/>
            </a:spcBef>
            <a:spcAft>
              <a:spcPct val="15000"/>
            </a:spcAft>
            <a:buChar char="•"/>
          </a:pPr>
          <a:r>
            <a:rPr lang="en-US" sz="1100" kern="1200" dirty="0">
              <a:solidFill>
                <a:schemeClr val="tx1"/>
              </a:solidFill>
            </a:rPr>
            <a:t>Loan</a:t>
          </a:r>
          <a:r>
            <a:rPr lang="en-US" sz="1100" b="1" kern="1200" dirty="0">
              <a:solidFill>
                <a:schemeClr val="tx1"/>
              </a:solidFill>
            </a:rPr>
            <a:t> Origination and Approval </a:t>
          </a:r>
          <a:r>
            <a:rPr lang="en-US" sz="1100" kern="1200" dirty="0">
              <a:solidFill>
                <a:schemeClr val="tx1"/>
              </a:solidFill>
            </a:rPr>
            <a:t>-- Shawn Arner, Dep. </a:t>
          </a:r>
          <a:r>
            <a:rPr lang="en-US" sz="1100" kern="1200" dirty="0" err="1">
              <a:solidFill>
                <a:schemeClr val="tx1"/>
              </a:solidFill>
            </a:rPr>
            <a:t>Ass’t</a:t>
          </a:r>
          <a:r>
            <a:rPr lang="en-US" sz="1100" kern="1200" dirty="0">
              <a:solidFill>
                <a:schemeClr val="tx1"/>
              </a:solidFill>
            </a:rPr>
            <a:t> Admin</a:t>
          </a:r>
        </a:p>
        <a:p>
          <a:pPr marL="57150" lvl="1" indent="-57150" algn="l" defTabSz="488950">
            <a:lnSpc>
              <a:spcPct val="90000"/>
            </a:lnSpc>
            <a:spcBef>
              <a:spcPct val="0"/>
            </a:spcBef>
            <a:spcAft>
              <a:spcPct val="15000"/>
            </a:spcAft>
            <a:buChar char="•"/>
          </a:pPr>
          <a:r>
            <a:rPr lang="en-US" sz="1100" b="1" kern="1200" dirty="0">
              <a:solidFill>
                <a:schemeClr val="tx1"/>
              </a:solidFill>
            </a:rPr>
            <a:t>Portfolio Management and Risk Assessment </a:t>
          </a:r>
          <a:r>
            <a:rPr lang="en-US" sz="1100" kern="1200" dirty="0">
              <a:solidFill>
                <a:schemeClr val="tx1"/>
              </a:solidFill>
            </a:rPr>
            <a:t>-- Peter Aimable, Dep. </a:t>
          </a:r>
          <a:r>
            <a:rPr lang="en-US" sz="1100" kern="1200" dirty="0" err="1">
              <a:solidFill>
                <a:schemeClr val="tx1"/>
              </a:solidFill>
            </a:rPr>
            <a:t>Ass’t</a:t>
          </a:r>
          <a:r>
            <a:rPr lang="en-US" sz="1100" kern="1200" dirty="0">
              <a:solidFill>
                <a:schemeClr val="tx1"/>
              </a:solidFill>
            </a:rPr>
            <a:t> Admin</a:t>
          </a:r>
        </a:p>
        <a:p>
          <a:pPr marL="57150" lvl="1" indent="-57150" algn="l" defTabSz="488950">
            <a:lnSpc>
              <a:spcPct val="90000"/>
            </a:lnSpc>
            <a:spcBef>
              <a:spcPct val="0"/>
            </a:spcBef>
            <a:spcAft>
              <a:spcPct val="15000"/>
            </a:spcAft>
            <a:buChar char="•"/>
          </a:pPr>
          <a:r>
            <a:rPr lang="en-US" sz="1100" kern="1200" dirty="0">
              <a:solidFill>
                <a:schemeClr val="tx1"/>
              </a:solidFill>
            </a:rPr>
            <a:t>Pol</a:t>
          </a:r>
          <a:r>
            <a:rPr lang="en-US" sz="1100" b="1" kern="1200" dirty="0">
              <a:solidFill>
                <a:schemeClr val="tx1"/>
              </a:solidFill>
            </a:rPr>
            <a:t>icy and Outreach </a:t>
          </a:r>
          <a:r>
            <a:rPr lang="en-US" sz="1100" kern="1200" dirty="0">
              <a:solidFill>
                <a:schemeClr val="tx1"/>
              </a:solidFill>
            </a:rPr>
            <a:t>-- Ken Kuchno, Dep. </a:t>
          </a:r>
          <a:r>
            <a:rPr lang="en-US" sz="1100" kern="1200" dirty="0" err="1">
              <a:solidFill>
                <a:schemeClr val="tx1"/>
              </a:solidFill>
            </a:rPr>
            <a:t>Ass’t</a:t>
          </a:r>
          <a:r>
            <a:rPr lang="en-US" sz="1100" kern="1200" dirty="0">
              <a:solidFill>
                <a:schemeClr val="tx1"/>
              </a:solidFill>
            </a:rPr>
            <a:t> Admin</a:t>
          </a:r>
        </a:p>
      </dsp:txBody>
      <dsp:txXfrm>
        <a:off x="2568261" y="1860644"/>
        <a:ext cx="3282806" cy="1139169"/>
      </dsp:txXfrm>
    </dsp:sp>
    <dsp:sp modelId="{D7DDB7DC-7128-4560-B93A-FF6A534369F8}">
      <dsp:nvSpPr>
        <dsp:cNvPr id="0" name=""/>
        <dsp:cNvSpPr/>
      </dsp:nvSpPr>
      <dsp:spPr>
        <a:xfrm>
          <a:off x="0" y="1670782"/>
          <a:ext cx="2568261" cy="1518893"/>
        </a:xfrm>
        <a:prstGeom prst="roundRect">
          <a:avLst/>
        </a:prstGeom>
        <a:solidFill>
          <a:schemeClr val="bg1"/>
        </a:solidFill>
        <a:ln w="158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Telecommunications Program</a:t>
          </a:r>
        </a:p>
        <a:p>
          <a:pPr marL="0" lvl="0" indent="0" algn="ctr" defTabSz="711200">
            <a:lnSpc>
              <a:spcPct val="90000"/>
            </a:lnSpc>
            <a:spcBef>
              <a:spcPct val="0"/>
            </a:spcBef>
            <a:spcAft>
              <a:spcPct val="35000"/>
            </a:spcAft>
            <a:buNone/>
          </a:pPr>
          <a:r>
            <a:rPr lang="en-US" sz="1200" kern="1200" dirty="0">
              <a:solidFill>
                <a:schemeClr val="tx1"/>
              </a:solidFill>
            </a:rPr>
            <a:t>Laurel Leverrier</a:t>
          </a:r>
        </a:p>
        <a:p>
          <a:pPr marL="0" lvl="0" indent="0" algn="ctr" defTabSz="711200">
            <a:lnSpc>
              <a:spcPct val="90000"/>
            </a:lnSpc>
            <a:spcBef>
              <a:spcPct val="0"/>
            </a:spcBef>
            <a:spcAft>
              <a:spcPct val="35000"/>
            </a:spcAft>
            <a:buNone/>
          </a:pPr>
          <a:r>
            <a:rPr lang="en-US" sz="1200" kern="1200" dirty="0">
              <a:solidFill>
                <a:schemeClr val="tx1"/>
              </a:solidFill>
            </a:rPr>
            <a:t>Assistant Administrator </a:t>
          </a:r>
        </a:p>
      </dsp:txBody>
      <dsp:txXfrm>
        <a:off x="74146" y="1744928"/>
        <a:ext cx="2419969" cy="1370601"/>
      </dsp:txXfrm>
    </dsp:sp>
    <dsp:sp modelId="{C37E0156-5994-4A03-A4FC-F4D6D5F61420}">
      <dsp:nvSpPr>
        <dsp:cNvPr id="0" name=""/>
        <dsp:cNvSpPr/>
      </dsp:nvSpPr>
      <dsp:spPr>
        <a:xfrm>
          <a:off x="2568261" y="3341565"/>
          <a:ext cx="3852391" cy="1518893"/>
        </a:xfrm>
        <a:prstGeom prst="rightArrow">
          <a:avLst>
            <a:gd name="adj1" fmla="val 75000"/>
            <a:gd name="adj2" fmla="val 50000"/>
          </a:avLst>
        </a:prstGeom>
        <a:solidFill>
          <a:schemeClr val="bg1"/>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n-US" sz="1100" kern="1200" dirty="0">
              <a:solidFill>
                <a:schemeClr val="tx1"/>
              </a:solidFill>
            </a:rPr>
            <a:t>Deputy Assistant Administrator -- Scott Barringer</a:t>
          </a:r>
        </a:p>
        <a:p>
          <a:pPr marL="57150" lvl="1" indent="-57150" algn="l" defTabSz="488950">
            <a:lnSpc>
              <a:spcPct val="90000"/>
            </a:lnSpc>
            <a:spcBef>
              <a:spcPct val="0"/>
            </a:spcBef>
            <a:spcAft>
              <a:spcPct val="15000"/>
            </a:spcAft>
            <a:buChar char="•"/>
          </a:pPr>
          <a:endParaRPr lang="en-US" sz="1100" kern="1200" dirty="0">
            <a:solidFill>
              <a:schemeClr val="tx1"/>
            </a:solidFill>
          </a:endParaRPr>
        </a:p>
        <a:p>
          <a:pPr marL="57150" lvl="1" indent="-57150" algn="l" defTabSz="488950">
            <a:lnSpc>
              <a:spcPct val="90000"/>
            </a:lnSpc>
            <a:spcBef>
              <a:spcPct val="0"/>
            </a:spcBef>
            <a:spcAft>
              <a:spcPct val="15000"/>
            </a:spcAft>
            <a:buChar char="•"/>
          </a:pPr>
          <a:r>
            <a:rPr lang="en-US" sz="1100" kern="1200" dirty="0">
              <a:solidFill>
                <a:schemeClr val="tx1"/>
              </a:solidFill>
            </a:rPr>
            <a:t>Director, </a:t>
          </a:r>
          <a:r>
            <a:rPr lang="en-US" sz="1100" b="1" kern="1200" dirty="0">
              <a:solidFill>
                <a:schemeClr val="tx1"/>
              </a:solidFill>
            </a:rPr>
            <a:t>Water Program Division</a:t>
          </a:r>
          <a:r>
            <a:rPr lang="en-US" sz="1100" kern="1200" dirty="0">
              <a:solidFill>
                <a:schemeClr val="tx1"/>
              </a:solidFill>
            </a:rPr>
            <a:t>, Hal Nielson</a:t>
          </a:r>
        </a:p>
        <a:p>
          <a:pPr marL="57150" lvl="1" indent="-57150" algn="l" defTabSz="488950">
            <a:lnSpc>
              <a:spcPct val="90000"/>
            </a:lnSpc>
            <a:spcBef>
              <a:spcPct val="0"/>
            </a:spcBef>
            <a:spcAft>
              <a:spcPct val="15000"/>
            </a:spcAft>
            <a:buChar char="•"/>
          </a:pPr>
          <a:r>
            <a:rPr lang="en-US" sz="1100" b="1" kern="1200" dirty="0">
              <a:solidFill>
                <a:schemeClr val="tx1"/>
              </a:solidFill>
            </a:rPr>
            <a:t>Environmental and Engineering Staff</a:t>
          </a:r>
          <a:r>
            <a:rPr lang="en-US" sz="1100" kern="1200" dirty="0">
              <a:solidFill>
                <a:schemeClr val="tx1"/>
              </a:solidFill>
            </a:rPr>
            <a:t>, Director Barbara Britton</a:t>
          </a:r>
        </a:p>
      </dsp:txBody>
      <dsp:txXfrm>
        <a:off x="2568261" y="3531427"/>
        <a:ext cx="3282806" cy="1139169"/>
      </dsp:txXfrm>
    </dsp:sp>
    <dsp:sp modelId="{BDCE97DD-98E8-4232-B6C4-92E61A7055DF}">
      <dsp:nvSpPr>
        <dsp:cNvPr id="0" name=""/>
        <dsp:cNvSpPr/>
      </dsp:nvSpPr>
      <dsp:spPr>
        <a:xfrm>
          <a:off x="0" y="3341565"/>
          <a:ext cx="2568261" cy="1518893"/>
        </a:xfrm>
        <a:prstGeom prst="roundRect">
          <a:avLst/>
        </a:prstGeom>
        <a:solidFill>
          <a:schemeClr val="bg1"/>
        </a:solidFill>
        <a:ln w="158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Water and Environmental Programs</a:t>
          </a:r>
        </a:p>
        <a:p>
          <a:pPr marL="0" lvl="0" indent="0" algn="ctr" defTabSz="711200">
            <a:lnSpc>
              <a:spcPct val="90000"/>
            </a:lnSpc>
            <a:spcBef>
              <a:spcPct val="0"/>
            </a:spcBef>
            <a:spcAft>
              <a:spcPct val="35000"/>
            </a:spcAft>
            <a:buNone/>
          </a:pPr>
          <a:r>
            <a:rPr lang="en-US" sz="1200" kern="1200" dirty="0">
              <a:solidFill>
                <a:schemeClr val="tx1"/>
              </a:solidFill>
            </a:rPr>
            <a:t>Edna Primrose </a:t>
          </a:r>
        </a:p>
        <a:p>
          <a:pPr marL="0" lvl="0" indent="0" algn="ctr" defTabSz="711200">
            <a:lnSpc>
              <a:spcPct val="90000"/>
            </a:lnSpc>
            <a:spcBef>
              <a:spcPct val="0"/>
            </a:spcBef>
            <a:spcAft>
              <a:spcPct val="35000"/>
            </a:spcAft>
            <a:buNone/>
          </a:pPr>
          <a:r>
            <a:rPr lang="en-US" sz="1200" kern="1200" dirty="0">
              <a:solidFill>
                <a:schemeClr val="tx1"/>
              </a:solidFill>
            </a:rPr>
            <a:t>Assistant Administrator </a:t>
          </a:r>
        </a:p>
      </dsp:txBody>
      <dsp:txXfrm>
        <a:off x="74146" y="3415711"/>
        <a:ext cx="2419969" cy="13706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1F5F3A-CBDB-4BBD-B405-FCF2C55D77F3}">
      <dsp:nvSpPr>
        <dsp:cNvPr id="0" name=""/>
        <dsp:cNvSpPr/>
      </dsp:nvSpPr>
      <dsp:spPr>
        <a:xfrm>
          <a:off x="1376631" y="1816888"/>
          <a:ext cx="144469" cy="1609800"/>
        </a:xfrm>
        <a:custGeom>
          <a:avLst/>
          <a:gdLst/>
          <a:ahLst/>
          <a:cxnLst/>
          <a:rect l="0" t="0" r="0" b="0"/>
          <a:pathLst>
            <a:path>
              <a:moveTo>
                <a:pt x="144469" y="0"/>
              </a:moveTo>
              <a:lnTo>
                <a:pt x="144469" y="1609800"/>
              </a:lnTo>
              <a:lnTo>
                <a:pt x="0" y="160980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BFC834-0953-4020-8A8B-0DB83C1ED512}">
      <dsp:nvSpPr>
        <dsp:cNvPr id="0" name=""/>
        <dsp:cNvSpPr/>
      </dsp:nvSpPr>
      <dsp:spPr>
        <a:xfrm>
          <a:off x="1521100" y="1816888"/>
          <a:ext cx="144469" cy="632912"/>
        </a:xfrm>
        <a:custGeom>
          <a:avLst/>
          <a:gdLst/>
          <a:ahLst/>
          <a:cxnLst/>
          <a:rect l="0" t="0" r="0" b="0"/>
          <a:pathLst>
            <a:path>
              <a:moveTo>
                <a:pt x="0" y="0"/>
              </a:moveTo>
              <a:lnTo>
                <a:pt x="0" y="632912"/>
              </a:lnTo>
              <a:lnTo>
                <a:pt x="144469" y="632912"/>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C6A064-7596-4369-B1F2-EFDE5DB015B6}">
      <dsp:nvSpPr>
        <dsp:cNvPr id="0" name=""/>
        <dsp:cNvSpPr/>
      </dsp:nvSpPr>
      <dsp:spPr>
        <a:xfrm>
          <a:off x="1376631" y="1816888"/>
          <a:ext cx="144469" cy="632912"/>
        </a:xfrm>
        <a:custGeom>
          <a:avLst/>
          <a:gdLst/>
          <a:ahLst/>
          <a:cxnLst/>
          <a:rect l="0" t="0" r="0" b="0"/>
          <a:pathLst>
            <a:path>
              <a:moveTo>
                <a:pt x="144469" y="0"/>
              </a:moveTo>
              <a:lnTo>
                <a:pt x="144469" y="632912"/>
              </a:lnTo>
              <a:lnTo>
                <a:pt x="0" y="632912"/>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1C8092-86DA-4657-953C-D97A2F2C9EEC}">
      <dsp:nvSpPr>
        <dsp:cNvPr id="0" name=""/>
        <dsp:cNvSpPr/>
      </dsp:nvSpPr>
      <dsp:spPr>
        <a:xfrm>
          <a:off x="598609" y="967911"/>
          <a:ext cx="1844982" cy="84897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Chad Rupe</a:t>
          </a:r>
        </a:p>
        <a:p>
          <a:pPr marL="0" lvl="0" indent="0" algn="ctr" defTabSz="711200">
            <a:lnSpc>
              <a:spcPct val="90000"/>
            </a:lnSpc>
            <a:spcBef>
              <a:spcPct val="0"/>
            </a:spcBef>
            <a:spcAft>
              <a:spcPct val="35000"/>
            </a:spcAft>
            <a:buNone/>
          </a:pPr>
          <a:r>
            <a:rPr lang="en-US" sz="1600" kern="1200" dirty="0">
              <a:solidFill>
                <a:schemeClr val="tx1"/>
              </a:solidFill>
            </a:rPr>
            <a:t>Administrator </a:t>
          </a:r>
          <a:endParaRPr lang="en-US" sz="1600" kern="1200" dirty="0"/>
        </a:p>
      </dsp:txBody>
      <dsp:txXfrm>
        <a:off x="598609" y="967911"/>
        <a:ext cx="1844982" cy="848977"/>
      </dsp:txXfrm>
    </dsp:sp>
    <dsp:sp modelId="{8EDA3CDF-04DA-4C8B-B9D3-B52D3B6F9B82}">
      <dsp:nvSpPr>
        <dsp:cNvPr id="0" name=""/>
        <dsp:cNvSpPr/>
      </dsp:nvSpPr>
      <dsp:spPr>
        <a:xfrm>
          <a:off x="733" y="2105826"/>
          <a:ext cx="1375897" cy="68794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Curtis Anderson</a:t>
          </a:r>
        </a:p>
        <a:p>
          <a:pPr marL="0" lvl="0" indent="0" algn="ctr" defTabSz="488950">
            <a:lnSpc>
              <a:spcPct val="90000"/>
            </a:lnSpc>
            <a:spcBef>
              <a:spcPct val="0"/>
            </a:spcBef>
            <a:spcAft>
              <a:spcPct val="35000"/>
            </a:spcAft>
            <a:buNone/>
          </a:pPr>
          <a:r>
            <a:rPr lang="en-US" sz="1100" kern="1200" dirty="0">
              <a:solidFill>
                <a:schemeClr val="tx1"/>
              </a:solidFill>
            </a:rPr>
            <a:t>Chief of Staff </a:t>
          </a:r>
          <a:endParaRPr lang="en-US" sz="1100" kern="1200" dirty="0"/>
        </a:p>
      </dsp:txBody>
      <dsp:txXfrm>
        <a:off x="733" y="2105826"/>
        <a:ext cx="1375897" cy="687948"/>
      </dsp:txXfrm>
    </dsp:sp>
    <dsp:sp modelId="{1059B687-961B-47C9-88CD-2107A27640E5}">
      <dsp:nvSpPr>
        <dsp:cNvPr id="0" name=""/>
        <dsp:cNvSpPr/>
      </dsp:nvSpPr>
      <dsp:spPr>
        <a:xfrm>
          <a:off x="1665569" y="2105826"/>
          <a:ext cx="1375897" cy="68794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Carolyn Roddy</a:t>
          </a:r>
        </a:p>
        <a:p>
          <a:pPr marL="0" lvl="0" indent="0" algn="ctr" defTabSz="488950">
            <a:lnSpc>
              <a:spcPct val="90000"/>
            </a:lnSpc>
            <a:spcBef>
              <a:spcPct val="0"/>
            </a:spcBef>
            <a:spcAft>
              <a:spcPct val="35000"/>
            </a:spcAft>
            <a:buNone/>
          </a:pPr>
          <a:r>
            <a:rPr lang="en-US" sz="1100" kern="1200" dirty="0">
              <a:solidFill>
                <a:schemeClr val="tx1"/>
              </a:solidFill>
            </a:rPr>
            <a:t>Strategic Policy Advisor</a:t>
          </a:r>
          <a:endParaRPr lang="en-US" sz="1100" kern="1200" dirty="0"/>
        </a:p>
      </dsp:txBody>
      <dsp:txXfrm>
        <a:off x="1665569" y="2105826"/>
        <a:ext cx="1375897" cy="687948"/>
      </dsp:txXfrm>
    </dsp:sp>
    <dsp:sp modelId="{BDB30878-0D71-4DDF-9D53-2625B027A02A}">
      <dsp:nvSpPr>
        <dsp:cNvPr id="0" name=""/>
        <dsp:cNvSpPr/>
      </dsp:nvSpPr>
      <dsp:spPr>
        <a:xfrm>
          <a:off x="733" y="3082714"/>
          <a:ext cx="1375897" cy="68794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Taylre Beaty</a:t>
          </a:r>
        </a:p>
        <a:p>
          <a:pPr marL="0" lvl="0" indent="0" algn="ctr" defTabSz="488950">
            <a:lnSpc>
              <a:spcPct val="90000"/>
            </a:lnSpc>
            <a:spcBef>
              <a:spcPct val="0"/>
            </a:spcBef>
            <a:spcAft>
              <a:spcPct val="35000"/>
            </a:spcAft>
            <a:buNone/>
          </a:pPr>
          <a:r>
            <a:rPr lang="en-US" sz="1100" kern="1200" dirty="0">
              <a:solidFill>
                <a:schemeClr val="tx1"/>
              </a:solidFill>
            </a:rPr>
            <a:t>Policy Coordinator and Assistant to the Administrator</a:t>
          </a:r>
          <a:endParaRPr lang="en-US" sz="1100" kern="1200" dirty="0"/>
        </a:p>
      </dsp:txBody>
      <dsp:txXfrm>
        <a:off x="733" y="3082714"/>
        <a:ext cx="1375897" cy="68794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B00F8FF0-80EA-8D46-ADCE-C172378CB1FD}" type="datetimeFigureOut">
              <a:rPr lang="en-US" smtClean="0"/>
              <a:t>3/24/2020</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1EEA0FA1-ADE9-0647-BE3D-7CA3179F4500}" type="slidenum">
              <a:rPr lang="en-US" smtClean="0"/>
              <a:t>‹#›</a:t>
            </a:fld>
            <a:endParaRPr lang="en-US"/>
          </a:p>
        </p:txBody>
      </p:sp>
    </p:spTree>
    <p:extLst>
      <p:ext uri="{BB962C8B-B14F-4D97-AF65-F5344CB8AC3E}">
        <p14:creationId xmlns:p14="http://schemas.microsoft.com/office/powerpoint/2010/main" val="2279229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9E69FE-F523-43C8-9366-8E7E64874CD0}" type="slidenum">
              <a:rPr lang="en-US" smtClean="0"/>
              <a:t>1</a:t>
            </a:fld>
            <a:endParaRPr lang="en-US" dirty="0"/>
          </a:p>
        </p:txBody>
      </p:sp>
    </p:spTree>
    <p:extLst>
      <p:ext uri="{BB962C8B-B14F-4D97-AF65-F5344CB8AC3E}">
        <p14:creationId xmlns:p14="http://schemas.microsoft.com/office/powerpoint/2010/main" val="3191309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this portfolio we reach into 42 states to continue to upgrade and build new generation, transmission, and distribution lines.  This includes smart grid technology with fiber optics.</a:t>
            </a:r>
          </a:p>
        </p:txBody>
      </p:sp>
      <p:sp>
        <p:nvSpPr>
          <p:cNvPr id="4" name="Slide Number Placeholder 3"/>
          <p:cNvSpPr>
            <a:spLocks noGrp="1"/>
          </p:cNvSpPr>
          <p:nvPr>
            <p:ph type="sldNum" sz="quarter" idx="5"/>
          </p:nvPr>
        </p:nvSpPr>
        <p:spPr/>
        <p:txBody>
          <a:bodyPr/>
          <a:lstStyle/>
          <a:p>
            <a:fld id="{E546A647-AFDA-4E9B-B71E-4CCEAA1DFF0F}" type="slidenum">
              <a:rPr lang="en-US" smtClean="0"/>
              <a:t>10</a:t>
            </a:fld>
            <a:endParaRPr lang="en-US" dirty="0"/>
          </a:p>
        </p:txBody>
      </p:sp>
    </p:spTree>
    <p:extLst>
      <p:ext uri="{BB962C8B-B14F-4D97-AF65-F5344CB8AC3E}">
        <p14:creationId xmlns:p14="http://schemas.microsoft.com/office/powerpoint/2010/main" val="1449012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Annually we loan between 3 and 6 billion dollars in our electric infrastructure loan program  at long term very low fixed rates.  Most of our awards are made in the second ½ of the fiscal year. </a:t>
            </a:r>
          </a:p>
        </p:txBody>
      </p:sp>
      <p:sp>
        <p:nvSpPr>
          <p:cNvPr id="4" name="Slide Number Placeholder 3"/>
          <p:cNvSpPr>
            <a:spLocks noGrp="1"/>
          </p:cNvSpPr>
          <p:nvPr>
            <p:ph type="sldNum" sz="quarter" idx="5"/>
          </p:nvPr>
        </p:nvSpPr>
        <p:spPr/>
        <p:txBody>
          <a:bodyPr/>
          <a:lstStyle/>
          <a:p>
            <a:fld id="{1EEA0FA1-ADE9-0647-BE3D-7CA3179F4500}" type="slidenum">
              <a:rPr lang="en-US" smtClean="0"/>
              <a:t>11</a:t>
            </a:fld>
            <a:endParaRPr lang="en-US"/>
          </a:p>
        </p:txBody>
      </p:sp>
    </p:spTree>
    <p:extLst>
      <p:ext uri="{BB962C8B-B14F-4D97-AF65-F5344CB8AC3E}">
        <p14:creationId xmlns:p14="http://schemas.microsoft.com/office/powerpoint/2010/main" val="517474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telecom program has several grant and loan programs to bridge the digital divide and each program serves different purposes and have evolved over different periods of time in the last 70 years.</a:t>
            </a:r>
          </a:p>
        </p:txBody>
      </p:sp>
      <p:sp>
        <p:nvSpPr>
          <p:cNvPr id="4" name="Slide Number Placeholder 3"/>
          <p:cNvSpPr>
            <a:spLocks noGrp="1"/>
          </p:cNvSpPr>
          <p:nvPr>
            <p:ph type="sldNum" sz="quarter" idx="5"/>
          </p:nvPr>
        </p:nvSpPr>
        <p:spPr/>
        <p:txBody>
          <a:bodyPr/>
          <a:lstStyle/>
          <a:p>
            <a:fld id="{1EEA0FA1-ADE9-0647-BE3D-7CA3179F4500}" type="slidenum">
              <a:rPr lang="en-US" smtClean="0"/>
              <a:t>12</a:t>
            </a:fld>
            <a:endParaRPr lang="en-US" dirty="0"/>
          </a:p>
        </p:txBody>
      </p:sp>
    </p:spTree>
    <p:extLst>
      <p:ext uri="{BB962C8B-B14F-4D97-AF65-F5344CB8AC3E}">
        <p14:creationId xmlns:p14="http://schemas.microsoft.com/office/powerpoint/2010/main" val="1855966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ReConnect</a:t>
            </a:r>
            <a:r>
              <a:rPr lang="en-US" dirty="0"/>
              <a:t> program is the most popular program currently, but each of the other programs have their own strengths that can help solve issues where others are restricted.</a:t>
            </a:r>
          </a:p>
        </p:txBody>
      </p:sp>
      <p:sp>
        <p:nvSpPr>
          <p:cNvPr id="4" name="Slide Number Placeholder 3"/>
          <p:cNvSpPr>
            <a:spLocks noGrp="1"/>
          </p:cNvSpPr>
          <p:nvPr>
            <p:ph type="sldNum" sz="quarter" idx="5"/>
          </p:nvPr>
        </p:nvSpPr>
        <p:spPr/>
        <p:txBody>
          <a:bodyPr/>
          <a:lstStyle/>
          <a:p>
            <a:fld id="{1EEA0FA1-ADE9-0647-BE3D-7CA3179F4500}" type="slidenum">
              <a:rPr lang="en-US" smtClean="0"/>
              <a:t>13</a:t>
            </a:fld>
            <a:endParaRPr lang="en-US" dirty="0"/>
          </a:p>
        </p:txBody>
      </p:sp>
    </p:spTree>
    <p:extLst>
      <p:ext uri="{BB962C8B-B14F-4D97-AF65-F5344CB8AC3E}">
        <p14:creationId xmlns:p14="http://schemas.microsoft.com/office/powerpoint/2010/main" val="285636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As you can see, the </a:t>
            </a:r>
            <a:r>
              <a:rPr lang="en-US" dirty="0" err="1"/>
              <a:t>ReConnect</a:t>
            </a:r>
            <a:r>
              <a:rPr lang="en-US" dirty="0"/>
              <a:t> program is creating a unique opportunity with the level of grants that when matched with loans, allow both telecom and electric providers to solve the last mile problems to reach the unserved.</a:t>
            </a:r>
          </a:p>
        </p:txBody>
      </p:sp>
      <p:sp>
        <p:nvSpPr>
          <p:cNvPr id="4" name="Slide Number Placeholder 3"/>
          <p:cNvSpPr>
            <a:spLocks noGrp="1"/>
          </p:cNvSpPr>
          <p:nvPr>
            <p:ph type="sldNum" sz="quarter" idx="5"/>
          </p:nvPr>
        </p:nvSpPr>
        <p:spPr/>
        <p:txBody>
          <a:bodyPr/>
          <a:lstStyle/>
          <a:p>
            <a:fld id="{1EEA0FA1-ADE9-0647-BE3D-7CA3179F4500}" type="slidenum">
              <a:rPr lang="en-US" smtClean="0"/>
              <a:t>14</a:t>
            </a:fld>
            <a:endParaRPr lang="en-US" dirty="0"/>
          </a:p>
        </p:txBody>
      </p:sp>
    </p:spTree>
    <p:extLst>
      <p:ext uri="{BB962C8B-B14F-4D97-AF65-F5344CB8AC3E}">
        <p14:creationId xmlns:p14="http://schemas.microsoft.com/office/powerpoint/2010/main" val="3956376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Congress has continued to offer appropriations to solve this issue.  The $751 million we leveraged in the previous slide was based on the first $600 million.  We have the second funding opportunity currently open and have full capacity to award the remaining funding for quality applications as needed.</a:t>
            </a:r>
          </a:p>
        </p:txBody>
      </p:sp>
      <p:sp>
        <p:nvSpPr>
          <p:cNvPr id="4" name="Slide Number Placeholder 3"/>
          <p:cNvSpPr>
            <a:spLocks noGrp="1"/>
          </p:cNvSpPr>
          <p:nvPr>
            <p:ph type="sldNum" sz="quarter" idx="5"/>
          </p:nvPr>
        </p:nvSpPr>
        <p:spPr/>
        <p:txBody>
          <a:bodyPr/>
          <a:lstStyle/>
          <a:p>
            <a:fld id="{1EEA0FA1-ADE9-0647-BE3D-7CA3179F4500}" type="slidenum">
              <a:rPr lang="en-US" smtClean="0"/>
              <a:t>15</a:t>
            </a:fld>
            <a:endParaRPr lang="en-US"/>
          </a:p>
        </p:txBody>
      </p:sp>
    </p:spTree>
    <p:extLst>
      <p:ext uri="{BB962C8B-B14F-4D97-AF65-F5344CB8AC3E}">
        <p14:creationId xmlns:p14="http://schemas.microsoft.com/office/powerpoint/2010/main" val="3454981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new authority from the 2018 Farm Bill, any loan or grant provided by USDA Rural Development may allow up to 10% of the award to be used for broadband infrastructure.</a:t>
            </a:r>
          </a:p>
          <a:p>
            <a:endParaRPr lang="en-US" dirty="0"/>
          </a:p>
          <a:p>
            <a:r>
              <a:rPr lang="en-US" dirty="0"/>
              <a:t>However, there are restrictions to prevent overbuild for those who receive minimum acceptable level of broadband service, which the FCC currently defines as 25/3.</a:t>
            </a:r>
          </a:p>
        </p:txBody>
      </p:sp>
      <p:sp>
        <p:nvSpPr>
          <p:cNvPr id="4" name="Slide Number Placeholder 3"/>
          <p:cNvSpPr>
            <a:spLocks noGrp="1"/>
          </p:cNvSpPr>
          <p:nvPr>
            <p:ph type="sldNum" sz="quarter" idx="5"/>
          </p:nvPr>
        </p:nvSpPr>
        <p:spPr/>
        <p:txBody>
          <a:bodyPr/>
          <a:lstStyle/>
          <a:p>
            <a:fld id="{1EEA0FA1-ADE9-0647-BE3D-7CA3179F4500}" type="slidenum">
              <a:rPr lang="en-US" smtClean="0"/>
              <a:t>16</a:t>
            </a:fld>
            <a:endParaRPr lang="en-US"/>
          </a:p>
        </p:txBody>
      </p:sp>
    </p:spTree>
    <p:extLst>
      <p:ext uri="{BB962C8B-B14F-4D97-AF65-F5344CB8AC3E}">
        <p14:creationId xmlns:p14="http://schemas.microsoft.com/office/powerpoint/2010/main" val="1731303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all broadband related loans and grants, USDA is required to post the pertinent facts of the request to serve an area on a publicly available site and allow for 45 days any provider to challenge the application.</a:t>
            </a:r>
          </a:p>
          <a:p>
            <a:r>
              <a:rPr lang="en-US" dirty="0"/>
              <a:t>USDA is required to conduct site specific testing to determine the validity of the application and the validity of the challenge.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EEA0FA1-ADE9-0647-BE3D-7CA3179F4500}" type="slidenum">
              <a:rPr lang="en-US" smtClean="0"/>
              <a:t>17</a:t>
            </a:fld>
            <a:endParaRPr lang="en-US"/>
          </a:p>
        </p:txBody>
      </p:sp>
    </p:spTree>
    <p:extLst>
      <p:ext uri="{BB962C8B-B14F-4D97-AF65-F5344CB8AC3E}">
        <p14:creationId xmlns:p14="http://schemas.microsoft.com/office/powerpoint/2010/main" val="2409230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bottom line to my message is that when providers work in concert rather than as adversaries, problems of the digital divide get answered more quickly and that cooperation helps immediate and long term economic growth throughout rural America.  It is a fact that when rural America thrives, all of America thrives, and Together, America Prospers.</a:t>
            </a:r>
          </a:p>
        </p:txBody>
      </p:sp>
      <p:sp>
        <p:nvSpPr>
          <p:cNvPr id="4" name="Slide Number Placeholder 3"/>
          <p:cNvSpPr>
            <a:spLocks noGrp="1"/>
          </p:cNvSpPr>
          <p:nvPr>
            <p:ph type="sldNum" sz="quarter" idx="5"/>
          </p:nvPr>
        </p:nvSpPr>
        <p:spPr/>
        <p:txBody>
          <a:bodyPr/>
          <a:lstStyle/>
          <a:p>
            <a:fld id="{1EEA0FA1-ADE9-0647-BE3D-7CA3179F4500}" type="slidenum">
              <a:rPr lang="en-US" smtClean="0"/>
              <a:t>18</a:t>
            </a:fld>
            <a:endParaRPr lang="en-US"/>
          </a:p>
        </p:txBody>
      </p:sp>
    </p:spTree>
    <p:extLst>
      <p:ext uri="{BB962C8B-B14F-4D97-AF65-F5344CB8AC3E}">
        <p14:creationId xmlns:p14="http://schemas.microsoft.com/office/powerpoint/2010/main" val="4232752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Electric and telecom providers each have unique strengths.  When they pair these strengths together, they can overcome their individual weaknesses in order to create a better service for their members and customers.  Many cooperatives traditionally have focused their business models on the specific type of utility they offer to a defined area.  Boards of these organizations are usually very conservative and reluctant to reach beyond their core business.  In some states they are restricted from reaching beyond their core business.  Over the last few years though many states have lifted these restrictions to encourage cooperation.</a:t>
            </a:r>
          </a:p>
          <a:p>
            <a:endParaRPr lang="en-US" dirty="0"/>
          </a:p>
          <a:p>
            <a:r>
              <a:rPr lang="en-US" dirty="0"/>
              <a:t>We have seen that many electric cooperatives have surveyed their members to find that many in rural areas do not have broadband access, but adamantly wish to have service.</a:t>
            </a:r>
          </a:p>
          <a:p>
            <a:r>
              <a:rPr lang="en-US" dirty="0"/>
              <a:t>Telecom providers could not simply take a loan and justify extending service due to low population densities and take rates relative to the capital costs to install the middle mile and the last mile.</a:t>
            </a:r>
          </a:p>
          <a:p>
            <a:endParaRPr lang="en-US" dirty="0"/>
          </a:p>
          <a:p>
            <a:r>
              <a:rPr lang="en-US" dirty="0"/>
              <a:t>By surveying their customers and members, they are realizing the needs, and as such they can create operating agreements with the technical experts who wish to provide the service, reduce the capital costs by using existing infrastructure, and leverage mapping efforts of state and local governments to reach the unserved members.</a:t>
            </a:r>
          </a:p>
          <a:p>
            <a:endParaRPr lang="en-US" dirty="0"/>
          </a:p>
          <a:p>
            <a:r>
              <a:rPr lang="en-US" dirty="0"/>
              <a:t>This is a value added approach that shows both entities are willing to reach across the digital divide to solve real world issues directly impacting immediate and long term economic growth. </a:t>
            </a:r>
          </a:p>
        </p:txBody>
      </p:sp>
      <p:sp>
        <p:nvSpPr>
          <p:cNvPr id="4" name="Slide Number Placeholder 3"/>
          <p:cNvSpPr>
            <a:spLocks noGrp="1"/>
          </p:cNvSpPr>
          <p:nvPr>
            <p:ph type="sldNum" sz="quarter" idx="5"/>
          </p:nvPr>
        </p:nvSpPr>
        <p:spPr/>
        <p:txBody>
          <a:bodyPr/>
          <a:lstStyle/>
          <a:p>
            <a:fld id="{1EEA0FA1-ADE9-0647-BE3D-7CA3179F4500}" type="slidenum">
              <a:rPr lang="en-US" smtClean="0"/>
              <a:t>2</a:t>
            </a:fld>
            <a:endParaRPr lang="en-US"/>
          </a:p>
        </p:txBody>
      </p:sp>
    </p:spTree>
    <p:extLst>
      <p:ext uri="{BB962C8B-B14F-4D97-AF65-F5344CB8AC3E}">
        <p14:creationId xmlns:p14="http://schemas.microsoft.com/office/powerpoint/2010/main" val="3185989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USDA Rural Development’ s mission is to assist rural communities in creating prosperity so they are self-sustaining and economically thriving through investments that create ladders of opportunity, build regional resilience and support the growth of emerging markets.</a:t>
            </a:r>
          </a:p>
          <a:p>
            <a:endParaRPr lang="en-US" dirty="0"/>
          </a:p>
          <a:p>
            <a:r>
              <a:rPr lang="en-US" dirty="0"/>
              <a:t>We have more than 40 loan, grant, and technical assistance programs to support economic development in rural communities.</a:t>
            </a:r>
          </a:p>
          <a:p>
            <a:endParaRPr lang="en-US" dirty="0"/>
          </a:p>
        </p:txBody>
      </p:sp>
      <p:sp>
        <p:nvSpPr>
          <p:cNvPr id="4" name="Slide Number Placeholder 3"/>
          <p:cNvSpPr>
            <a:spLocks noGrp="1"/>
          </p:cNvSpPr>
          <p:nvPr>
            <p:ph type="sldNum" sz="quarter" idx="5"/>
          </p:nvPr>
        </p:nvSpPr>
        <p:spPr/>
        <p:txBody>
          <a:bodyPr/>
          <a:lstStyle/>
          <a:p>
            <a:fld id="{1EEA0FA1-ADE9-0647-BE3D-7CA3179F4500}" type="slidenum">
              <a:rPr lang="en-US" smtClean="0"/>
              <a:t>3</a:t>
            </a:fld>
            <a:endParaRPr lang="en-US"/>
          </a:p>
        </p:txBody>
      </p:sp>
    </p:spTree>
    <p:extLst>
      <p:ext uri="{BB962C8B-B14F-4D97-AF65-F5344CB8AC3E}">
        <p14:creationId xmlns:p14="http://schemas.microsoft.com/office/powerpoint/2010/main" val="2813202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949C57AE-F86C-4BD0-8203-AD0843A11B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68B34912-B779-4AC2-97A8-BBF8867BCF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We offer many services to finance the construction of critical infrastructure including telecom and electric utilities.</a:t>
            </a:r>
          </a:p>
        </p:txBody>
      </p:sp>
      <p:sp>
        <p:nvSpPr>
          <p:cNvPr id="20484" name="Slide Number Placeholder 3">
            <a:extLst>
              <a:ext uri="{FF2B5EF4-FFF2-40B4-BE49-F238E27FC236}">
                <a16:creationId xmlns:a16="http://schemas.microsoft.com/office/drawing/2014/main" id="{13E27CF2-8B52-477C-86F5-7CA3268734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5225" indent="-231775">
              <a:defRPr>
                <a:solidFill>
                  <a:schemeClr val="tx1"/>
                </a:solidFill>
                <a:latin typeface="Calibri" panose="020F0502020204030204" pitchFamily="34" charset="0"/>
              </a:defRPr>
            </a:lvl3pPr>
            <a:lvl4pPr marL="1631950" indent="-231775">
              <a:defRPr>
                <a:solidFill>
                  <a:schemeClr val="tx1"/>
                </a:solidFill>
                <a:latin typeface="Calibri" panose="020F0502020204030204" pitchFamily="34" charset="0"/>
              </a:defRPr>
            </a:lvl4pPr>
            <a:lvl5pPr marL="2097088" indent="-231775">
              <a:defRPr>
                <a:solidFill>
                  <a:schemeClr val="tx1"/>
                </a:solidFill>
                <a:latin typeface="Calibri" panose="020F0502020204030204" pitchFamily="34" charset="0"/>
              </a:defRPr>
            </a:lvl5pPr>
            <a:lvl6pPr marL="2554288" indent="-231775" eaLnBrk="0" fontAlgn="base" hangingPunct="0">
              <a:spcBef>
                <a:spcPct val="0"/>
              </a:spcBef>
              <a:spcAft>
                <a:spcPct val="0"/>
              </a:spcAft>
              <a:defRPr>
                <a:solidFill>
                  <a:schemeClr val="tx1"/>
                </a:solidFill>
                <a:latin typeface="Calibri" panose="020F0502020204030204" pitchFamily="34" charset="0"/>
              </a:defRPr>
            </a:lvl6pPr>
            <a:lvl7pPr marL="3011488" indent="-231775" eaLnBrk="0" fontAlgn="base" hangingPunct="0">
              <a:spcBef>
                <a:spcPct val="0"/>
              </a:spcBef>
              <a:spcAft>
                <a:spcPct val="0"/>
              </a:spcAft>
              <a:defRPr>
                <a:solidFill>
                  <a:schemeClr val="tx1"/>
                </a:solidFill>
                <a:latin typeface="Calibri" panose="020F0502020204030204" pitchFamily="34" charset="0"/>
              </a:defRPr>
            </a:lvl7pPr>
            <a:lvl8pPr marL="3468688" indent="-231775" eaLnBrk="0" fontAlgn="base" hangingPunct="0">
              <a:spcBef>
                <a:spcPct val="0"/>
              </a:spcBef>
              <a:spcAft>
                <a:spcPct val="0"/>
              </a:spcAft>
              <a:defRPr>
                <a:solidFill>
                  <a:schemeClr val="tx1"/>
                </a:solidFill>
                <a:latin typeface="Calibri" panose="020F0502020204030204" pitchFamily="34" charset="0"/>
              </a:defRPr>
            </a:lvl8pPr>
            <a:lvl9pPr marL="3925888"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821F049-BAE9-4B9C-BC1C-99714365677C}" type="slidenum">
              <a:rPr lang="en-US" altLang="en-US" smtClean="0"/>
              <a:pPr fontAlgn="base">
                <a:spcBef>
                  <a:spcPct val="0"/>
                </a:spcBef>
                <a:spcAft>
                  <a:spcPct val="0"/>
                </a:spcAft>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national level, our programs and services are delivered through three agencies.</a:t>
            </a:r>
          </a:p>
          <a:p>
            <a:endParaRPr lang="en-US" dirty="0"/>
          </a:p>
          <a:p>
            <a:r>
              <a:rPr lang="en-US" dirty="0"/>
              <a:t>We have over $200 billion in loans and generate over $28 billion in loan and grants annually to rural America.</a:t>
            </a:r>
          </a:p>
        </p:txBody>
      </p:sp>
      <p:sp>
        <p:nvSpPr>
          <p:cNvPr id="4" name="Slide Number Placeholder 3"/>
          <p:cNvSpPr>
            <a:spLocks noGrp="1"/>
          </p:cNvSpPr>
          <p:nvPr>
            <p:ph type="sldNum" sz="quarter" idx="5"/>
          </p:nvPr>
        </p:nvSpPr>
        <p:spPr/>
        <p:txBody>
          <a:bodyPr/>
          <a:lstStyle/>
          <a:p>
            <a:fld id="{1EEA0FA1-ADE9-0647-BE3D-7CA3179F4500}" type="slidenum">
              <a:rPr lang="en-US" smtClean="0"/>
              <a:t>5</a:t>
            </a:fld>
            <a:endParaRPr lang="en-US"/>
          </a:p>
        </p:txBody>
      </p:sp>
    </p:spTree>
    <p:extLst>
      <p:ext uri="{BB962C8B-B14F-4D97-AF65-F5344CB8AC3E}">
        <p14:creationId xmlns:p14="http://schemas.microsoft.com/office/powerpoint/2010/main" val="2893427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one of the few federal agencies that have deep reach into rural America, where the greatest share of Americans lack broadband.</a:t>
            </a:r>
          </a:p>
          <a:p>
            <a:endParaRPr lang="en-US" dirty="0"/>
          </a:p>
        </p:txBody>
      </p:sp>
      <p:sp>
        <p:nvSpPr>
          <p:cNvPr id="4" name="Slide Number Placeholder 3"/>
          <p:cNvSpPr>
            <a:spLocks noGrp="1"/>
          </p:cNvSpPr>
          <p:nvPr>
            <p:ph type="sldNum" sz="quarter" idx="5"/>
          </p:nvPr>
        </p:nvSpPr>
        <p:spPr/>
        <p:txBody>
          <a:bodyPr/>
          <a:lstStyle/>
          <a:p>
            <a:fld id="{1EEA0FA1-ADE9-0647-BE3D-7CA3179F4500}" type="slidenum">
              <a:rPr lang="en-US" smtClean="0"/>
              <a:t>6</a:t>
            </a:fld>
            <a:endParaRPr lang="en-US"/>
          </a:p>
        </p:txBody>
      </p:sp>
    </p:spTree>
    <p:extLst>
      <p:ext uri="{BB962C8B-B14F-4D97-AF65-F5344CB8AC3E}">
        <p14:creationId xmlns:p14="http://schemas.microsoft.com/office/powerpoint/2010/main" val="1225095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Rural Utilities Service is focused on three types of utilities.</a:t>
            </a:r>
          </a:p>
        </p:txBody>
      </p:sp>
      <p:sp>
        <p:nvSpPr>
          <p:cNvPr id="4" name="Slide Number Placeholder 3"/>
          <p:cNvSpPr>
            <a:spLocks noGrp="1"/>
          </p:cNvSpPr>
          <p:nvPr>
            <p:ph type="sldNum" sz="quarter" idx="5"/>
          </p:nvPr>
        </p:nvSpPr>
        <p:spPr/>
        <p:txBody>
          <a:bodyPr/>
          <a:lstStyle/>
          <a:p>
            <a:fld id="{1EEA0FA1-ADE9-0647-BE3D-7CA3179F4500}" type="slidenum">
              <a:rPr lang="en-US" smtClean="0"/>
              <a:t>7</a:t>
            </a:fld>
            <a:endParaRPr lang="en-US"/>
          </a:p>
        </p:txBody>
      </p:sp>
    </p:spTree>
    <p:extLst>
      <p:ext uri="{BB962C8B-B14F-4D97-AF65-F5344CB8AC3E}">
        <p14:creationId xmlns:p14="http://schemas.microsoft.com/office/powerpoint/2010/main" val="2784879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USDA and RUS is uniquely positioned to support economic growth in rural America through financing construction of infrastructure with loans and grants.  It is the basis for bridging the digital divide.</a:t>
            </a:r>
          </a:p>
        </p:txBody>
      </p:sp>
      <p:sp>
        <p:nvSpPr>
          <p:cNvPr id="4" name="Slide Number Placeholder 3"/>
          <p:cNvSpPr>
            <a:spLocks noGrp="1"/>
          </p:cNvSpPr>
          <p:nvPr>
            <p:ph type="sldNum" sz="quarter" idx="5"/>
          </p:nvPr>
        </p:nvSpPr>
        <p:spPr/>
        <p:txBody>
          <a:bodyPr/>
          <a:lstStyle/>
          <a:p>
            <a:fld id="{1EEA0FA1-ADE9-0647-BE3D-7CA3179F4500}" type="slidenum">
              <a:rPr lang="en-US" smtClean="0"/>
              <a:t>8</a:t>
            </a:fld>
            <a:endParaRPr lang="en-US"/>
          </a:p>
        </p:txBody>
      </p:sp>
    </p:spTree>
    <p:extLst>
      <p:ext uri="{BB962C8B-B14F-4D97-AF65-F5344CB8AC3E}">
        <p14:creationId xmlns:p14="http://schemas.microsoft.com/office/powerpoint/2010/main" val="3732605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shows the reach of the 895 electric cooperatives in the U.S., and jobs they support.  Our Electric portfolio has many of these cooperatives either in their portfolio now, or were borrowers within the last 80 years. They  have a unique capacity to solve the middle mile problem due to the vast electric transmission and distribution infrastructure they build and maintain throughout rural America.</a:t>
            </a:r>
          </a:p>
        </p:txBody>
      </p:sp>
      <p:sp>
        <p:nvSpPr>
          <p:cNvPr id="4" name="Slide Number Placeholder 3"/>
          <p:cNvSpPr>
            <a:spLocks noGrp="1"/>
          </p:cNvSpPr>
          <p:nvPr>
            <p:ph type="sldNum" sz="quarter" idx="5"/>
          </p:nvPr>
        </p:nvSpPr>
        <p:spPr/>
        <p:txBody>
          <a:bodyPr/>
          <a:lstStyle/>
          <a:p>
            <a:fld id="{E546A647-AFDA-4E9B-B71E-4CCEAA1DFF0F}" type="slidenum">
              <a:rPr lang="en-US" smtClean="0"/>
              <a:t>9</a:t>
            </a:fld>
            <a:endParaRPr lang="en-US" dirty="0"/>
          </a:p>
        </p:txBody>
      </p:sp>
    </p:spTree>
    <p:extLst>
      <p:ext uri="{BB962C8B-B14F-4D97-AF65-F5344CB8AC3E}">
        <p14:creationId xmlns:p14="http://schemas.microsoft.com/office/powerpoint/2010/main" val="38894513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3BFEAF4-02AA-0F40-BFF3-2A525266F72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790"/>
          <a:stretch/>
        </p:blipFill>
        <p:spPr>
          <a:xfrm>
            <a:off x="0" y="1"/>
            <a:ext cx="12192001" cy="4540330"/>
          </a:xfrm>
          <a:prstGeom prst="rect">
            <a:avLst/>
          </a:prstGeom>
        </p:spPr>
      </p:pic>
      <p:pic>
        <p:nvPicPr>
          <p:cNvPr id="4" name="Picture 3" descr="A close up of a logo&#10;&#10;Description automatically generated">
            <a:extLst>
              <a:ext uri="{FF2B5EF4-FFF2-40B4-BE49-F238E27FC236}">
                <a16:creationId xmlns:a16="http://schemas.microsoft.com/office/drawing/2014/main" id="{AC1D5D76-8FDE-D54E-B67E-1CF2D13E05F6}"/>
              </a:ext>
            </a:extLst>
          </p:cNvPr>
          <p:cNvPicPr>
            <a:picLocks noChangeAspect="1"/>
          </p:cNvPicPr>
          <p:nvPr userDrawn="1"/>
        </p:nvPicPr>
        <p:blipFill>
          <a:blip r:embed="rId3"/>
          <a:stretch>
            <a:fillRect/>
          </a:stretch>
        </p:blipFill>
        <p:spPr>
          <a:xfrm>
            <a:off x="0" y="4470399"/>
            <a:ext cx="12192000" cy="2387600"/>
          </a:xfrm>
          <a:prstGeom prst="rect">
            <a:avLst/>
          </a:prstGeom>
        </p:spPr>
      </p:pic>
      <p:sp>
        <p:nvSpPr>
          <p:cNvPr id="17" name="Title 1">
            <a:extLst>
              <a:ext uri="{FF2B5EF4-FFF2-40B4-BE49-F238E27FC236}">
                <a16:creationId xmlns:a16="http://schemas.microsoft.com/office/drawing/2014/main" id="{2EF410E2-CBF8-7442-8069-B84D7FB890A8}"/>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8" name="Subtitle 2">
            <a:extLst>
              <a:ext uri="{FF2B5EF4-FFF2-40B4-BE49-F238E27FC236}">
                <a16:creationId xmlns:a16="http://schemas.microsoft.com/office/drawing/2014/main" id="{64BECC53-DE7F-0F4F-8D29-154B7C8B9FE6}"/>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274144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CEE57E3-D030-3647-98A4-94A3EF863B0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Picture 13" descr="A close up of a logo&#10;&#10;Description automatically generated">
            <a:extLst>
              <a:ext uri="{FF2B5EF4-FFF2-40B4-BE49-F238E27FC236}">
                <a16:creationId xmlns:a16="http://schemas.microsoft.com/office/drawing/2014/main" id="{F4C094D2-B527-9740-9605-C3C2352F8030}"/>
              </a:ext>
            </a:extLst>
          </p:cNvPr>
          <p:cNvPicPr>
            <a:picLocks noChangeAspect="1"/>
          </p:cNvPicPr>
          <p:nvPr userDrawn="1"/>
        </p:nvPicPr>
        <p:blipFill rotWithShape="1">
          <a:blip r:embed="rId3"/>
          <a:srcRect b="74479"/>
          <a:stretch/>
        </p:blipFill>
        <p:spPr>
          <a:xfrm>
            <a:off x="0" y="0"/>
            <a:ext cx="12192000" cy="1750258"/>
          </a:xfrm>
          <a:prstGeom prst="rect">
            <a:avLst/>
          </a:prstGeom>
        </p:spPr>
      </p:pic>
      <p:sp>
        <p:nvSpPr>
          <p:cNvPr id="2" name="Title 1">
            <a:extLst>
              <a:ext uri="{FF2B5EF4-FFF2-40B4-BE49-F238E27FC236}">
                <a16:creationId xmlns:a16="http://schemas.microsoft.com/office/drawing/2014/main" id="{D3091E0A-35E3-8047-B62E-E7DB7B1319E2}"/>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Tree>
    <p:extLst>
      <p:ext uri="{BB962C8B-B14F-4D97-AF65-F5344CB8AC3E}">
        <p14:creationId xmlns:p14="http://schemas.microsoft.com/office/powerpoint/2010/main" val="3479888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3391934-47CE-984D-9759-E3A6F9D7CDC1}"/>
              </a:ext>
            </a:extLst>
          </p:cNvPr>
          <p:cNvPicPr>
            <a:picLocks noChangeAspect="1"/>
          </p:cNvPicPr>
          <p:nvPr userDrawn="1"/>
        </p:nvPicPr>
        <p:blipFill>
          <a:blip r:embed="rId2"/>
          <a:stretch>
            <a:fillRect/>
          </a:stretch>
        </p:blipFill>
        <p:spPr>
          <a:xfrm>
            <a:off x="0" y="0"/>
            <a:ext cx="12192000" cy="1765300"/>
          </a:xfrm>
          <a:prstGeom prst="rect">
            <a:avLst/>
          </a:prstGeom>
        </p:spPr>
      </p:pic>
      <p:sp>
        <p:nvSpPr>
          <p:cNvPr id="9" name="Rectangle 8">
            <a:extLst>
              <a:ext uri="{FF2B5EF4-FFF2-40B4-BE49-F238E27FC236}">
                <a16:creationId xmlns:a16="http://schemas.microsoft.com/office/drawing/2014/main" id="{D61ABFE1-3896-CD45-A87D-3DA4DFCE489D}"/>
              </a:ext>
            </a:extLst>
          </p:cNvPr>
          <p:cNvSpPr/>
          <p:nvPr userDrawn="1"/>
        </p:nvSpPr>
        <p:spPr>
          <a:xfrm>
            <a:off x="0" y="-2"/>
            <a:ext cx="12192000" cy="1750259"/>
          </a:xfrm>
          <a:prstGeom prst="rect">
            <a:avLst/>
          </a:prstGeom>
          <a:solidFill>
            <a:srgbClr val="16254C">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
        <p:nvSpPr>
          <p:cNvPr id="10" name="Title 1">
            <a:extLst>
              <a:ext uri="{FF2B5EF4-FFF2-40B4-BE49-F238E27FC236}">
                <a16:creationId xmlns:a16="http://schemas.microsoft.com/office/drawing/2014/main" id="{A703AEF7-F590-D544-8496-ABE8662B6EF0}"/>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635494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C782F7-EE6C-F34D-9B9A-A71E3179B42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
        <p:nvSpPr>
          <p:cNvPr id="11" name="Content Placeholder 2">
            <a:extLst>
              <a:ext uri="{FF2B5EF4-FFF2-40B4-BE49-F238E27FC236}">
                <a16:creationId xmlns:a16="http://schemas.microsoft.com/office/drawing/2014/main" id="{61435897-19FB-8A47-B753-A3F4E087F40C}"/>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2F31BF77-AE00-1242-BA44-6C474D089F76}"/>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accent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3962154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1">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54C2ABA9-5C4D-CB43-BB22-06756DE8CACB}"/>
              </a:ext>
            </a:extLst>
          </p:cNvPr>
          <p:cNvPicPr>
            <a:picLocks noChangeAspect="1"/>
          </p:cNvPicPr>
          <p:nvPr userDrawn="1"/>
        </p:nvPicPr>
        <p:blipFill rotWithShape="1">
          <a:blip r:embed="rId2"/>
          <a:srcRect l="59479" t="92682" b="3"/>
          <a:stretch/>
        </p:blipFill>
        <p:spPr>
          <a:xfrm>
            <a:off x="7251698" y="6356348"/>
            <a:ext cx="4940302" cy="501652"/>
          </a:xfrm>
          <a:prstGeom prst="rect">
            <a:avLst/>
          </a:prstGeom>
        </p:spPr>
      </p:pic>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1"/>
            <a:ext cx="4940300" cy="6356349"/>
          </a:xfrm>
          <a:prstGeom prst="rect">
            <a:avLst/>
          </a:prstGeom>
        </p:spPr>
        <p:txBody>
          <a:bodyPr/>
          <a:lstStyle/>
          <a:p>
            <a:endParaRPr lang="en-US"/>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2513267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2">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0"/>
            <a:ext cx="4940300" cy="6356350"/>
          </a:xfrm>
          <a:prstGeom prst="rect">
            <a:avLst/>
          </a:prstGeom>
        </p:spPr>
        <p:txBody>
          <a:bodyPr/>
          <a:lstStyle/>
          <a:p>
            <a:endParaRPr lang="en-US"/>
          </a:p>
        </p:txBody>
      </p:sp>
      <p:pic>
        <p:nvPicPr>
          <p:cNvPr id="6" name="Picture 5" descr="A close up of a logo&#10;&#10;Description automatically generated">
            <a:extLst>
              <a:ext uri="{FF2B5EF4-FFF2-40B4-BE49-F238E27FC236}">
                <a16:creationId xmlns:a16="http://schemas.microsoft.com/office/drawing/2014/main" id="{C7733AF9-8907-974C-9A57-1ADEA4A79F51}"/>
              </a:ext>
            </a:extLst>
          </p:cNvPr>
          <p:cNvPicPr>
            <a:picLocks noChangeAspect="1"/>
          </p:cNvPicPr>
          <p:nvPr userDrawn="1"/>
        </p:nvPicPr>
        <p:blipFill>
          <a:blip r:embed="rId2"/>
          <a:stretch>
            <a:fillRect/>
          </a:stretch>
        </p:blipFill>
        <p:spPr>
          <a:xfrm>
            <a:off x="0" y="6356350"/>
            <a:ext cx="12192000" cy="501650"/>
          </a:xfrm>
          <a:prstGeom prst="rect">
            <a:avLst/>
          </a:prstGeom>
        </p:spPr>
      </p:pic>
      <p:sp>
        <p:nvSpPr>
          <p:cNvPr id="4" name="Rectangle 3">
            <a:extLst>
              <a:ext uri="{FF2B5EF4-FFF2-40B4-BE49-F238E27FC236}">
                <a16:creationId xmlns:a16="http://schemas.microsoft.com/office/drawing/2014/main" id="{E18A9605-9059-0A48-A054-AE711B4FB4D4}"/>
              </a:ext>
            </a:extLst>
          </p:cNvPr>
          <p:cNvSpPr/>
          <p:nvPr userDrawn="1"/>
        </p:nvSpPr>
        <p:spPr>
          <a:xfrm>
            <a:off x="0" y="6356350"/>
            <a:ext cx="12192000" cy="501650"/>
          </a:xfrm>
          <a:prstGeom prst="rect">
            <a:avLst/>
          </a:prstGeom>
          <a:solidFill>
            <a:srgbClr val="16254C">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3731249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3">
    <p:spTree>
      <p:nvGrpSpPr>
        <p:cNvPr id="1" name=""/>
        <p:cNvGrpSpPr/>
        <p:nvPr/>
      </p:nvGrpSpPr>
      <p:grpSpPr>
        <a:xfrm>
          <a:off x="0" y="0"/>
          <a:ext cx="0" cy="0"/>
          <a:chOff x="0" y="0"/>
          <a:chExt cx="0" cy="0"/>
        </a:xfrm>
      </p:grpSpPr>
      <p:sp>
        <p:nvSpPr>
          <p:cNvPr id="11" name="Picture Placeholder 12">
            <a:extLst>
              <a:ext uri="{FF2B5EF4-FFF2-40B4-BE49-F238E27FC236}">
                <a16:creationId xmlns:a16="http://schemas.microsoft.com/office/drawing/2014/main" id="{CC366260-8083-2548-BA95-D85664324D3F}"/>
              </a:ext>
            </a:extLst>
          </p:cNvPr>
          <p:cNvSpPr>
            <a:spLocks noGrp="1"/>
          </p:cNvSpPr>
          <p:nvPr>
            <p:ph type="pic" sz="quarter" idx="13"/>
          </p:nvPr>
        </p:nvSpPr>
        <p:spPr>
          <a:xfrm>
            <a:off x="0" y="0"/>
            <a:ext cx="12192000" cy="6858000"/>
          </a:xfrm>
          <a:prstGeom prst="rect">
            <a:avLst/>
          </a:prstGeom>
        </p:spPr>
        <p:txBody>
          <a:bodyPr/>
          <a:lstStyle/>
          <a:p>
            <a:endParaRPr lang="en-US"/>
          </a:p>
        </p:txBody>
      </p:sp>
      <p:sp>
        <p:nvSpPr>
          <p:cNvPr id="7" name="Title 1">
            <a:extLst>
              <a:ext uri="{FF2B5EF4-FFF2-40B4-BE49-F238E27FC236}">
                <a16:creationId xmlns:a16="http://schemas.microsoft.com/office/drawing/2014/main" id="{CF71EE2B-514B-9D42-80E4-8AB43D2CAD24}"/>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pic>
        <p:nvPicPr>
          <p:cNvPr id="10" name="Picture 9">
            <a:extLst>
              <a:ext uri="{FF2B5EF4-FFF2-40B4-BE49-F238E27FC236}">
                <a16:creationId xmlns:a16="http://schemas.microsoft.com/office/drawing/2014/main" id="{5092ABCC-341C-7248-8E34-542281419E7A}"/>
              </a:ext>
            </a:extLst>
          </p:cNvPr>
          <p:cNvPicPr>
            <a:picLocks noChangeAspect="1"/>
          </p:cNvPicPr>
          <p:nvPr userDrawn="1"/>
        </p:nvPicPr>
        <p:blipFill>
          <a:blip r:embed="rId2"/>
          <a:stretch>
            <a:fillRect/>
          </a:stretch>
        </p:blipFill>
        <p:spPr>
          <a:xfrm>
            <a:off x="462555" y="600107"/>
            <a:ext cx="2317715" cy="360533"/>
          </a:xfrm>
          <a:prstGeom prst="rect">
            <a:avLst/>
          </a:prstGeom>
        </p:spPr>
      </p:pic>
    </p:spTree>
    <p:extLst>
      <p:ext uri="{BB962C8B-B14F-4D97-AF65-F5344CB8AC3E}">
        <p14:creationId xmlns:p14="http://schemas.microsoft.com/office/powerpoint/2010/main" val="2020675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BD8A282C-2988-BA45-BD8C-80F9F82D3E9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72204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E1379DFE-2D07-4E4C-BEA9-7A88E8BE5275}" type="slidenum">
              <a:rPr lang="en-US" smtClean="0"/>
              <a:t>‹#›</a:t>
            </a:fld>
            <a:endParaRPr lang="en-US" dirty="0"/>
          </a:p>
        </p:txBody>
      </p:sp>
      <p:pic>
        <p:nvPicPr>
          <p:cNvPr id="921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2778"/>
            <a:ext cx="12192000" cy="6959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5"/>
          <p:cNvSpPr>
            <a:spLocks noGrp="1"/>
          </p:cNvSpPr>
          <p:nvPr>
            <p:ph sz="quarter" idx="12"/>
          </p:nvPr>
        </p:nvSpPr>
        <p:spPr>
          <a:xfrm>
            <a:off x="891598" y="446088"/>
            <a:ext cx="10537825" cy="1327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3"/>
          </p:nvPr>
        </p:nvSpPr>
        <p:spPr>
          <a:xfrm>
            <a:off x="892175" y="2039938"/>
            <a:ext cx="10537825" cy="4681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820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E5F2B0-C193-554C-9238-7E2DFB5E1F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4691" t="19285" r="4593"/>
          <a:stretch/>
        </p:blipFill>
        <p:spPr>
          <a:xfrm>
            <a:off x="4966982" y="0"/>
            <a:ext cx="7236438" cy="6858000"/>
          </a:xfrm>
          <a:prstGeom prst="rect">
            <a:avLst/>
          </a:prstGeom>
        </p:spPr>
      </p:pic>
      <p:pic>
        <p:nvPicPr>
          <p:cNvPr id="3" name="Picture 2" descr="A close up of a logo&#10;&#10;Description automatically generated">
            <a:extLst>
              <a:ext uri="{FF2B5EF4-FFF2-40B4-BE49-F238E27FC236}">
                <a16:creationId xmlns:a16="http://schemas.microsoft.com/office/drawing/2014/main" id="{2DAEC8C4-B877-0F46-846D-C9C1FA07FEB8}"/>
              </a:ext>
            </a:extLst>
          </p:cNvPr>
          <p:cNvPicPr>
            <a:picLocks noChangeAspect="1"/>
          </p:cNvPicPr>
          <p:nvPr userDrawn="1"/>
        </p:nvPicPr>
        <p:blipFill>
          <a:blip r:embed="rId3"/>
          <a:stretch>
            <a:fillRect/>
          </a:stretch>
        </p:blipFill>
        <p:spPr>
          <a:xfrm>
            <a:off x="0" y="0"/>
            <a:ext cx="4978400" cy="6858000"/>
          </a:xfrm>
          <a:prstGeom prst="rect">
            <a:avLst/>
          </a:prstGeom>
        </p:spPr>
      </p:pic>
      <p:sp>
        <p:nvSpPr>
          <p:cNvPr id="7" name="Title 1">
            <a:extLst>
              <a:ext uri="{FF2B5EF4-FFF2-40B4-BE49-F238E27FC236}">
                <a16:creationId xmlns:a16="http://schemas.microsoft.com/office/drawing/2014/main" id="{CF71EE2B-514B-9D42-80E4-8AB43D2CAD24}"/>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8" name="Subtitle 2">
            <a:extLst>
              <a:ext uri="{FF2B5EF4-FFF2-40B4-BE49-F238E27FC236}">
                <a16:creationId xmlns:a16="http://schemas.microsoft.com/office/drawing/2014/main" id="{336070D6-7920-8742-99EC-5A781BE18ECA}"/>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47985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2AF25-4275-3F46-B8CA-C6A24024FF71}"/>
              </a:ext>
            </a:extLst>
          </p:cNvPr>
          <p:cNvPicPr>
            <a:picLocks noChangeAspect="1"/>
          </p:cNvPicPr>
          <p:nvPr userDrawn="1"/>
        </p:nvPicPr>
        <p:blipFill rotWithShape="1">
          <a:blip r:embed="rId2"/>
          <a:srcRect t="18834" b="23309"/>
          <a:stretch/>
        </p:blipFill>
        <p:spPr>
          <a:xfrm>
            <a:off x="0" y="0"/>
            <a:ext cx="12192000" cy="4753232"/>
          </a:xfrm>
          <a:prstGeom prst="rect">
            <a:avLst/>
          </a:prstGeom>
        </p:spPr>
      </p:pic>
      <p:pic>
        <p:nvPicPr>
          <p:cNvPr id="5" name="Picture 4" descr="A close up of a logo&#10;&#10;Description automatically generated">
            <a:extLst>
              <a:ext uri="{FF2B5EF4-FFF2-40B4-BE49-F238E27FC236}">
                <a16:creationId xmlns:a16="http://schemas.microsoft.com/office/drawing/2014/main" id="{E9DE76A6-E7A3-7743-BDF6-D05CAAAA1B35}"/>
              </a:ext>
            </a:extLst>
          </p:cNvPr>
          <p:cNvPicPr>
            <a:picLocks noChangeAspect="1"/>
          </p:cNvPicPr>
          <p:nvPr userDrawn="1"/>
        </p:nvPicPr>
        <p:blipFill>
          <a:blip r:embed="rId3"/>
          <a:stretch>
            <a:fillRect/>
          </a:stretch>
        </p:blipFill>
        <p:spPr>
          <a:xfrm>
            <a:off x="0" y="4483100"/>
            <a:ext cx="12192000" cy="2374900"/>
          </a:xfrm>
          <a:prstGeom prst="rect">
            <a:avLst/>
          </a:prstGeom>
        </p:spPr>
      </p:pic>
      <p:sp>
        <p:nvSpPr>
          <p:cNvPr id="10" name="Title 1">
            <a:extLst>
              <a:ext uri="{FF2B5EF4-FFF2-40B4-BE49-F238E27FC236}">
                <a16:creationId xmlns:a16="http://schemas.microsoft.com/office/drawing/2014/main" id="{E32D002B-C9C4-9A4B-9D0D-2936FB142FFD}"/>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2" name="Subtitle 2">
            <a:extLst>
              <a:ext uri="{FF2B5EF4-FFF2-40B4-BE49-F238E27FC236}">
                <a16:creationId xmlns:a16="http://schemas.microsoft.com/office/drawing/2014/main" id="{B73E9337-8CBC-884D-9720-2A957246F060}"/>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514022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234DC1-2E79-3E48-A720-5E9E02FE87E3}"/>
              </a:ext>
            </a:extLst>
          </p:cNvPr>
          <p:cNvPicPr>
            <a:picLocks noChangeAspect="1"/>
          </p:cNvPicPr>
          <p:nvPr userDrawn="1"/>
        </p:nvPicPr>
        <p:blipFill rotWithShape="1">
          <a:blip r:embed="rId2"/>
          <a:srcRect l="-1273" t="397" r="5251" b="3977"/>
          <a:stretch/>
        </p:blipFill>
        <p:spPr>
          <a:xfrm>
            <a:off x="1972590" y="0"/>
            <a:ext cx="10219410" cy="6858000"/>
          </a:xfrm>
          <a:prstGeom prst="rect">
            <a:avLst/>
          </a:prstGeom>
        </p:spPr>
      </p:pic>
      <p:pic>
        <p:nvPicPr>
          <p:cNvPr id="4" name="Picture 3" descr="A close up of a logo&#10;&#10;Description automatically generated">
            <a:extLst>
              <a:ext uri="{FF2B5EF4-FFF2-40B4-BE49-F238E27FC236}">
                <a16:creationId xmlns:a16="http://schemas.microsoft.com/office/drawing/2014/main" id="{584842D5-17F3-4949-B96D-21D0FCE1E3FE}"/>
              </a:ext>
            </a:extLst>
          </p:cNvPr>
          <p:cNvPicPr>
            <a:picLocks noChangeAspect="1"/>
          </p:cNvPicPr>
          <p:nvPr userDrawn="1"/>
        </p:nvPicPr>
        <p:blipFill>
          <a:blip r:embed="rId3"/>
          <a:stretch>
            <a:fillRect/>
          </a:stretch>
        </p:blipFill>
        <p:spPr>
          <a:xfrm>
            <a:off x="0" y="0"/>
            <a:ext cx="4978400" cy="6858000"/>
          </a:xfrm>
          <a:prstGeom prst="rect">
            <a:avLst/>
          </a:prstGeom>
        </p:spPr>
      </p:pic>
      <p:sp>
        <p:nvSpPr>
          <p:cNvPr id="8" name="Title 1">
            <a:extLst>
              <a:ext uri="{FF2B5EF4-FFF2-40B4-BE49-F238E27FC236}">
                <a16:creationId xmlns:a16="http://schemas.microsoft.com/office/drawing/2014/main" id="{DAF91141-382F-DD4B-8EED-C66B47DB8500}"/>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10" name="Subtitle 2">
            <a:extLst>
              <a:ext uri="{FF2B5EF4-FFF2-40B4-BE49-F238E27FC236}">
                <a16:creationId xmlns:a16="http://schemas.microsoft.com/office/drawing/2014/main" id="{78146838-73F6-5F41-BC5E-6D3D77C06339}"/>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45718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F3752A-EBC1-B84E-8A15-AA1B368F8B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4531360"/>
          </a:xfrm>
          <a:prstGeom prst="rect">
            <a:avLst/>
          </a:prstGeom>
        </p:spPr>
      </p:pic>
      <p:pic>
        <p:nvPicPr>
          <p:cNvPr id="10" name="Picture 9" descr="A close up of a logo&#10;&#10;Description automatically generated">
            <a:extLst>
              <a:ext uri="{FF2B5EF4-FFF2-40B4-BE49-F238E27FC236}">
                <a16:creationId xmlns:a16="http://schemas.microsoft.com/office/drawing/2014/main" id="{96A61AA0-9DC2-2240-A7DF-F0AFD5D9B949}"/>
              </a:ext>
            </a:extLst>
          </p:cNvPr>
          <p:cNvPicPr>
            <a:picLocks noChangeAspect="1"/>
          </p:cNvPicPr>
          <p:nvPr userDrawn="1"/>
        </p:nvPicPr>
        <p:blipFill>
          <a:blip r:embed="rId3"/>
          <a:stretch>
            <a:fillRect/>
          </a:stretch>
        </p:blipFill>
        <p:spPr>
          <a:xfrm>
            <a:off x="0" y="4470399"/>
            <a:ext cx="12192000" cy="2387600"/>
          </a:xfrm>
          <a:prstGeom prst="rect">
            <a:avLst/>
          </a:prstGeom>
        </p:spPr>
      </p:pic>
      <p:pic>
        <p:nvPicPr>
          <p:cNvPr id="9" name="Picture 8" descr="A close up of a logo&#10;&#10;Description automatically generated">
            <a:extLst>
              <a:ext uri="{FF2B5EF4-FFF2-40B4-BE49-F238E27FC236}">
                <a16:creationId xmlns:a16="http://schemas.microsoft.com/office/drawing/2014/main" id="{344306AA-03E9-5640-A45B-64EF9C78A1A9}"/>
              </a:ext>
            </a:extLst>
          </p:cNvPr>
          <p:cNvPicPr>
            <a:picLocks noChangeAspect="1"/>
          </p:cNvPicPr>
          <p:nvPr userDrawn="1"/>
        </p:nvPicPr>
        <p:blipFill>
          <a:blip r:embed="rId4"/>
          <a:stretch>
            <a:fillRect/>
          </a:stretch>
        </p:blipFill>
        <p:spPr>
          <a:xfrm>
            <a:off x="0" y="4470400"/>
            <a:ext cx="12192000" cy="2387600"/>
          </a:xfrm>
          <a:prstGeom prst="rect">
            <a:avLst/>
          </a:prstGeom>
        </p:spPr>
      </p:pic>
      <p:sp>
        <p:nvSpPr>
          <p:cNvPr id="14" name="Title 1">
            <a:extLst>
              <a:ext uri="{FF2B5EF4-FFF2-40B4-BE49-F238E27FC236}">
                <a16:creationId xmlns:a16="http://schemas.microsoft.com/office/drawing/2014/main" id="{9B781210-C851-894B-A7FC-84BCC6EEB26B}"/>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5" name="Subtitle 2">
            <a:extLst>
              <a:ext uri="{FF2B5EF4-FFF2-40B4-BE49-F238E27FC236}">
                <a16:creationId xmlns:a16="http://schemas.microsoft.com/office/drawing/2014/main" id="{170B05C5-F7EA-4D4E-BD7E-769BEB0BB8B9}"/>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E4D257CE-80DB-C040-B3A5-26E0D98F5E12}"/>
              </a:ext>
            </a:extLst>
          </p:cNvPr>
          <p:cNvPicPr>
            <a:picLocks noChangeAspect="1"/>
          </p:cNvPicPr>
          <p:nvPr userDrawn="1"/>
        </p:nvPicPr>
        <p:blipFill>
          <a:blip r:embed="rId5"/>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2536282882"/>
      </p:ext>
    </p:extLst>
  </p:cSld>
  <p:clrMapOvr>
    <a:masterClrMapping/>
  </p:clrMapOvr>
  <p:extLst>
    <p:ext uri="{DCECCB84-F9BA-43D5-87BE-67443E8EF086}">
      <p15:sldGuideLst xmlns:p15="http://schemas.microsoft.com/office/powerpoint/2012/main">
        <p15:guide id="1" orient="horz" pos="405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FEFC3F-B00D-A44B-A432-8B26DBE8B21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482"/>
          <a:stretch/>
        </p:blipFill>
        <p:spPr>
          <a:xfrm>
            <a:off x="4536322" y="0"/>
            <a:ext cx="7655678" cy="685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2AD5E130-6363-1D46-889E-9476E8609527}"/>
              </a:ext>
            </a:extLst>
          </p:cNvPr>
          <p:cNvPicPr>
            <a:picLocks noChangeAspect="1"/>
          </p:cNvPicPr>
          <p:nvPr userDrawn="1"/>
        </p:nvPicPr>
        <p:blipFill>
          <a:blip r:embed="rId3"/>
          <a:stretch>
            <a:fillRect/>
          </a:stretch>
        </p:blipFill>
        <p:spPr>
          <a:xfrm>
            <a:off x="0" y="0"/>
            <a:ext cx="4978400" cy="6858000"/>
          </a:xfrm>
          <a:prstGeom prst="rect">
            <a:avLst/>
          </a:prstGeom>
        </p:spPr>
      </p:pic>
      <p:sp>
        <p:nvSpPr>
          <p:cNvPr id="7" name="Title 1">
            <a:extLst>
              <a:ext uri="{FF2B5EF4-FFF2-40B4-BE49-F238E27FC236}">
                <a16:creationId xmlns:a16="http://schemas.microsoft.com/office/drawing/2014/main" id="{AF357FD3-999F-B44E-B067-85FC9A629087}"/>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8" name="Subtitle 2">
            <a:extLst>
              <a:ext uri="{FF2B5EF4-FFF2-40B4-BE49-F238E27FC236}">
                <a16:creationId xmlns:a16="http://schemas.microsoft.com/office/drawing/2014/main" id="{DF9F3B64-ACC8-ED43-A3A0-D07E3A4935EC}"/>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424614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55C18F7E-14DB-1F44-85A0-21FEF466DDF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1399293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4E8AE17D-E90B-A846-BEDE-DAC9A6F0549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3725442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A9EBF2-3E01-5747-A6DA-391F1E67684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3609549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itle Placeholder 10"/>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4" name="Footer Placeholder 13"/>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5" name="Slide Number Placeholder 14"/>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379DFE-2D07-4E4C-BEA9-7A88E8BE5275}" type="slidenum">
              <a:rPr lang="en-US" smtClean="0"/>
              <a:t>‹#›</a:t>
            </a:fld>
            <a:endParaRPr lang="en-US"/>
          </a:p>
        </p:txBody>
      </p:sp>
      <p:sp>
        <p:nvSpPr>
          <p:cNvPr id="16" name="Text Placeholder 15"/>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079650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49" r:id="rId5"/>
    <p:sldLayoutId id="2147483666" r:id="rId6"/>
    <p:sldLayoutId id="2147483673" r:id="rId7"/>
    <p:sldLayoutId id="2147483651" r:id="rId8"/>
    <p:sldLayoutId id="2147483672" r:id="rId9"/>
    <p:sldLayoutId id="2147483650" r:id="rId10"/>
    <p:sldLayoutId id="2147483667" r:id="rId11"/>
    <p:sldLayoutId id="2147483663" r:id="rId12"/>
    <p:sldLayoutId id="2147483661" r:id="rId13"/>
    <p:sldLayoutId id="2147483664" r:id="rId14"/>
    <p:sldLayoutId id="2147483674" r:id="rId15"/>
    <p:sldLayoutId id="2147483662" r:id="rId16"/>
    <p:sldLayoutId id="2147483675" r:id="rId17"/>
  </p:sldLayoutIdLst>
  <p:txStyles>
    <p:titleStyle>
      <a:lvl1pPr algn="l" defTabSz="914400" rtl="0" eaLnBrk="1" latinLnBrk="0" hangingPunct="1">
        <a:lnSpc>
          <a:spcPct val="90000"/>
        </a:lnSpc>
        <a:spcBef>
          <a:spcPct val="0"/>
        </a:spcBef>
        <a:buNone/>
        <a:defRPr sz="2800" b="0"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mailto:lynne.Hinrichsen@usda.gov"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24.png"/><Relationship Id="rId18" Type="http://schemas.openxmlformats.org/officeDocument/2006/relationships/image" Target="../media/image29.svg"/><Relationship Id="rId26" Type="http://schemas.openxmlformats.org/officeDocument/2006/relationships/image" Target="../media/image37.svg"/><Relationship Id="rId3" Type="http://schemas.openxmlformats.org/officeDocument/2006/relationships/diagramData" Target="../diagrams/data2.xml"/><Relationship Id="rId21" Type="http://schemas.openxmlformats.org/officeDocument/2006/relationships/image" Target="../media/image32.png"/><Relationship Id="rId7" Type="http://schemas.microsoft.com/office/2007/relationships/diagramDrawing" Target="../diagrams/drawing2.xml"/><Relationship Id="rId12" Type="http://schemas.microsoft.com/office/2007/relationships/diagramDrawing" Target="../diagrams/drawing3.xml"/><Relationship Id="rId17" Type="http://schemas.openxmlformats.org/officeDocument/2006/relationships/image" Target="../media/image28.png"/><Relationship Id="rId25" Type="http://schemas.openxmlformats.org/officeDocument/2006/relationships/image" Target="../media/image36.png"/><Relationship Id="rId2" Type="http://schemas.openxmlformats.org/officeDocument/2006/relationships/notesSlide" Target="../notesSlides/notesSlide7.xml"/><Relationship Id="rId16" Type="http://schemas.openxmlformats.org/officeDocument/2006/relationships/image" Target="../media/image27.svg"/><Relationship Id="rId20" Type="http://schemas.openxmlformats.org/officeDocument/2006/relationships/image" Target="../media/image31.svg"/><Relationship Id="rId29" Type="http://schemas.openxmlformats.org/officeDocument/2006/relationships/image" Target="../media/image40.png"/><Relationship Id="rId1" Type="http://schemas.openxmlformats.org/officeDocument/2006/relationships/slideLayout" Target="../slideLayouts/slideLayout11.xml"/><Relationship Id="rId6" Type="http://schemas.openxmlformats.org/officeDocument/2006/relationships/diagramColors" Target="../diagrams/colors2.xml"/><Relationship Id="rId11" Type="http://schemas.openxmlformats.org/officeDocument/2006/relationships/diagramColors" Target="../diagrams/colors3.xml"/><Relationship Id="rId24" Type="http://schemas.openxmlformats.org/officeDocument/2006/relationships/image" Target="../media/image35.svg"/><Relationship Id="rId32" Type="http://schemas.openxmlformats.org/officeDocument/2006/relationships/image" Target="../media/image43.svg"/><Relationship Id="rId5" Type="http://schemas.openxmlformats.org/officeDocument/2006/relationships/diagramQuickStyle" Target="../diagrams/quickStyle2.xml"/><Relationship Id="rId15" Type="http://schemas.openxmlformats.org/officeDocument/2006/relationships/image" Target="../media/image26.png"/><Relationship Id="rId23" Type="http://schemas.openxmlformats.org/officeDocument/2006/relationships/image" Target="../media/image34.png"/><Relationship Id="rId28" Type="http://schemas.openxmlformats.org/officeDocument/2006/relationships/image" Target="../media/image39.svg"/><Relationship Id="rId10" Type="http://schemas.openxmlformats.org/officeDocument/2006/relationships/diagramQuickStyle" Target="../diagrams/quickStyle3.xml"/><Relationship Id="rId19" Type="http://schemas.openxmlformats.org/officeDocument/2006/relationships/image" Target="../media/image30.png"/><Relationship Id="rId31" Type="http://schemas.openxmlformats.org/officeDocument/2006/relationships/image" Target="../media/image42.png"/><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image" Target="../media/image25.svg"/><Relationship Id="rId22" Type="http://schemas.openxmlformats.org/officeDocument/2006/relationships/image" Target="../media/image33.svg"/><Relationship Id="rId27" Type="http://schemas.openxmlformats.org/officeDocument/2006/relationships/image" Target="../media/image38.png"/><Relationship Id="rId30" Type="http://schemas.openxmlformats.org/officeDocument/2006/relationships/image" Target="../media/image41.sv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hyperlink" Target="https://www.electric.coop/wp-content/uploads/2019/04/2017_Jobs_01_v2.p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F14DB-582F-7E4C-ADF4-0D46391A08C8}"/>
              </a:ext>
            </a:extLst>
          </p:cNvPr>
          <p:cNvSpPr>
            <a:spLocks noGrp="1"/>
          </p:cNvSpPr>
          <p:nvPr>
            <p:ph type="ctrTitle"/>
          </p:nvPr>
        </p:nvSpPr>
        <p:spPr>
          <a:xfrm>
            <a:off x="4880238" y="4774275"/>
            <a:ext cx="6372479" cy="757845"/>
          </a:xfrm>
        </p:spPr>
        <p:txBody>
          <a:bodyPr/>
          <a:lstStyle/>
          <a:p>
            <a:r>
              <a:rPr lang="en-US" dirty="0"/>
              <a:t>Rural Economic Development</a:t>
            </a:r>
          </a:p>
        </p:txBody>
      </p:sp>
      <p:pic>
        <p:nvPicPr>
          <p:cNvPr id="3075" name="Picture 3" descr="USDA Rural Development U.S. Department of Agricultur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 y="6072188"/>
            <a:ext cx="2457450"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descr="Main street of a rural town">
            <a:extLst>
              <a:ext uri="{FF2B5EF4-FFF2-40B4-BE49-F238E27FC236}">
                <a16:creationId xmlns:a16="http://schemas.microsoft.com/office/drawing/2014/main" id="{D11FA93C-8BEC-4168-B18A-BAFEDDB538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82475" cy="4530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ubtitle 2">
            <a:extLst>
              <a:ext uri="{FF2B5EF4-FFF2-40B4-BE49-F238E27FC236}">
                <a16:creationId xmlns:a16="http://schemas.microsoft.com/office/drawing/2014/main" id="{542CE45E-3D63-4A44-ADD6-B43B484542D3}"/>
              </a:ext>
            </a:extLst>
          </p:cNvPr>
          <p:cNvSpPr txBox="1">
            <a:spLocks/>
          </p:cNvSpPr>
          <p:nvPr/>
        </p:nvSpPr>
        <p:spPr>
          <a:xfrm>
            <a:off x="4880239" y="5568688"/>
            <a:ext cx="6841861" cy="50350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7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ysClr val="window" lastClr="FFFFFF"/>
                </a:solidFill>
              </a:rPr>
              <a:t>Rural Development Innovation Center</a:t>
            </a:r>
            <a:endParaRPr kumimoji="0" lang="en-US" sz="1700" b="0" i="0" u="none" strike="noStrike" kern="120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8" name="Subtitle 2">
            <a:extLst>
              <a:ext uri="{FF2B5EF4-FFF2-40B4-BE49-F238E27FC236}">
                <a16:creationId xmlns:a16="http://schemas.microsoft.com/office/drawing/2014/main" id="{512B171D-9F6C-4859-BFEB-3F02D55A6970}"/>
              </a:ext>
            </a:extLst>
          </p:cNvPr>
          <p:cNvSpPr txBox="1">
            <a:spLocks/>
          </p:cNvSpPr>
          <p:nvPr/>
        </p:nvSpPr>
        <p:spPr>
          <a:xfrm>
            <a:off x="4880238" y="6016363"/>
            <a:ext cx="6841861" cy="50350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7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00" b="0" i="0" u="none" strike="noStrike" kern="120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Presented by </a:t>
            </a:r>
            <a:r>
              <a:rPr lang="en-US" dirty="0">
                <a:solidFill>
                  <a:sysClr val="window" lastClr="FFFFFF"/>
                </a:solidFill>
              </a:rPr>
              <a:t>Chad Rupe, Rural Utilities Service Administrator</a:t>
            </a:r>
            <a:endParaRPr kumimoji="0" lang="en-US" sz="1700" b="0" i="0" u="none" strike="noStrike" kern="120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66053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CE2FB-A977-4B85-84BC-634AB6E1D738}"/>
              </a:ext>
            </a:extLst>
          </p:cNvPr>
          <p:cNvSpPr>
            <a:spLocks noGrp="1"/>
          </p:cNvSpPr>
          <p:nvPr>
            <p:ph type="title"/>
          </p:nvPr>
        </p:nvSpPr>
        <p:spPr/>
        <p:txBody>
          <a:bodyPr/>
          <a:lstStyle/>
          <a:p>
            <a:r>
              <a:rPr lang="en-US" dirty="0"/>
              <a:t>RUS Electric Infrastructure Loans – Historical Perspective</a:t>
            </a:r>
          </a:p>
        </p:txBody>
      </p:sp>
      <p:sp>
        <p:nvSpPr>
          <p:cNvPr id="4" name="Slide Number Placeholder 3">
            <a:extLst>
              <a:ext uri="{FF2B5EF4-FFF2-40B4-BE49-F238E27FC236}">
                <a16:creationId xmlns:a16="http://schemas.microsoft.com/office/drawing/2014/main" id="{2C002EF9-0FCC-43B4-9D91-33991AD0BCBE}"/>
              </a:ext>
            </a:extLst>
          </p:cNvPr>
          <p:cNvSpPr>
            <a:spLocks noGrp="1"/>
          </p:cNvSpPr>
          <p:nvPr>
            <p:ph type="sldNum" sz="quarter" idx="12"/>
          </p:nvPr>
        </p:nvSpPr>
        <p:spPr/>
        <p:txBody>
          <a:bodyPr/>
          <a:lstStyle/>
          <a:p>
            <a:fld id="{262BAFDC-492D-CB4D-B02A-4A44B4604C8A}" type="slidenum">
              <a:rPr lang="en-US" smtClean="0"/>
              <a:t>10</a:t>
            </a:fld>
            <a:endParaRPr lang="en-US" dirty="0"/>
          </a:p>
        </p:txBody>
      </p:sp>
      <p:sp>
        <p:nvSpPr>
          <p:cNvPr id="6" name="Content Placeholder 4">
            <a:extLst>
              <a:ext uri="{FF2B5EF4-FFF2-40B4-BE49-F238E27FC236}">
                <a16:creationId xmlns:a16="http://schemas.microsoft.com/office/drawing/2014/main" id="{48AB9177-5A37-468F-9828-73176E38F96E}"/>
              </a:ext>
            </a:extLst>
          </p:cNvPr>
          <p:cNvSpPr txBox="1">
            <a:spLocks noGrp="1"/>
          </p:cNvSpPr>
          <p:nvPr>
            <p:ph idx="1"/>
          </p:nvPr>
        </p:nvSpPr>
        <p:spPr>
          <a:xfrm>
            <a:off x="505658" y="1933400"/>
            <a:ext cx="11543588" cy="338328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dirty="0">
                <a:solidFill>
                  <a:schemeClr val="tx1"/>
                </a:solidFill>
              </a:rPr>
              <a:t>Provide loans to nonprofit and cooperative associations, public bodies, and other utilities</a:t>
            </a:r>
          </a:p>
          <a:p>
            <a:pPr marL="0" indent="0">
              <a:buNone/>
            </a:pPr>
            <a:endParaRPr lang="en-US" sz="2000" dirty="0">
              <a:solidFill>
                <a:schemeClr val="tx1"/>
              </a:solidFill>
            </a:endParaRPr>
          </a:p>
          <a:p>
            <a:pPr marL="0" indent="0">
              <a:buNone/>
            </a:pPr>
            <a:r>
              <a:rPr lang="en-US" sz="2000" dirty="0">
                <a:solidFill>
                  <a:schemeClr val="tx1"/>
                </a:solidFill>
              </a:rPr>
              <a:t>576 electric borrowers serving 42 states to 42 million consumers, plus 13 Rural Energy Savings Program borrowers and two financial institutions that we fund for financing electric utilities.  </a:t>
            </a:r>
          </a:p>
          <a:p>
            <a:pPr marL="0" indent="0">
              <a:buNone/>
            </a:pPr>
            <a:endParaRPr lang="en-US" sz="2000" dirty="0">
              <a:solidFill>
                <a:schemeClr val="tx1"/>
              </a:solidFill>
            </a:endParaRPr>
          </a:p>
          <a:p>
            <a:pPr marL="0" indent="0">
              <a:buNone/>
            </a:pPr>
            <a:r>
              <a:rPr lang="en-US" sz="2000" dirty="0">
                <a:solidFill>
                  <a:schemeClr val="tx1"/>
                </a:solidFill>
              </a:rPr>
              <a:t>Funds may be used to finance: Maintenance, Upgrades, Expansion, Replacement of distribution, </a:t>
            </a:r>
          </a:p>
          <a:p>
            <a:pPr marL="0" indent="0">
              <a:buNone/>
            </a:pPr>
            <a:r>
              <a:rPr lang="en-US" sz="2000" dirty="0">
                <a:solidFill>
                  <a:schemeClr val="tx1"/>
                </a:solidFill>
              </a:rPr>
              <a:t>sub-transmission and headquarters (service, warehouse) facilities, Energy efficiency, Renewable energy systems</a:t>
            </a:r>
          </a:p>
          <a:p>
            <a:pPr marL="0" indent="0">
              <a:buNone/>
            </a:pPr>
            <a:endParaRPr lang="en-US" sz="2000" dirty="0">
              <a:solidFill>
                <a:schemeClr val="tx1"/>
              </a:solidFill>
            </a:endParaRPr>
          </a:p>
          <a:p>
            <a:pPr marL="0" indent="0">
              <a:buNone/>
            </a:pPr>
            <a:r>
              <a:rPr lang="en-US" sz="2000" dirty="0">
                <a:solidFill>
                  <a:schemeClr val="tx1"/>
                </a:solidFill>
              </a:rPr>
              <a:t>$44 Billion existing loan portfolio with negative subsidy rate</a:t>
            </a:r>
          </a:p>
          <a:p>
            <a:pPr marL="0" indent="0">
              <a:buNone/>
            </a:pPr>
            <a:endParaRPr lang="en-US" sz="2000" dirty="0">
              <a:solidFill>
                <a:schemeClr val="tx1"/>
              </a:solidFill>
            </a:endParaRPr>
          </a:p>
          <a:p>
            <a:pPr marL="0" indent="0">
              <a:buNone/>
            </a:pPr>
            <a:endParaRPr lang="en-US" sz="2000" dirty="0">
              <a:solidFill>
                <a:schemeClr val="tx1"/>
              </a:solidFill>
            </a:endParaRPr>
          </a:p>
        </p:txBody>
      </p:sp>
    </p:spTree>
    <p:extLst>
      <p:ext uri="{BB962C8B-B14F-4D97-AF65-F5344CB8AC3E}">
        <p14:creationId xmlns:p14="http://schemas.microsoft.com/office/powerpoint/2010/main" val="707080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FE284-FCD2-4066-BC02-406AAD3B9143}"/>
              </a:ext>
            </a:extLst>
          </p:cNvPr>
          <p:cNvSpPr>
            <a:spLocks noGrp="1"/>
          </p:cNvSpPr>
          <p:nvPr>
            <p:ph type="title"/>
          </p:nvPr>
        </p:nvSpPr>
        <p:spPr/>
        <p:txBody>
          <a:bodyPr/>
          <a:lstStyle/>
          <a:p>
            <a:r>
              <a:rPr lang="en-US" dirty="0"/>
              <a:t>RUS Electric Budget Program  ($ billion)</a:t>
            </a:r>
            <a:br>
              <a:rPr lang="en-US" dirty="0"/>
            </a:br>
            <a:r>
              <a:rPr lang="en-US" dirty="0"/>
              <a:t>(As of March 19, 2020)</a:t>
            </a:r>
          </a:p>
        </p:txBody>
      </p:sp>
      <p:graphicFrame>
        <p:nvGraphicFramePr>
          <p:cNvPr id="4" name="Content Placeholder 4">
            <a:extLst>
              <a:ext uri="{FF2B5EF4-FFF2-40B4-BE49-F238E27FC236}">
                <a16:creationId xmlns:a16="http://schemas.microsoft.com/office/drawing/2014/main" id="{6863E847-20EA-453B-AA56-BD07F2A569E8}"/>
              </a:ext>
            </a:extLst>
          </p:cNvPr>
          <p:cNvGraphicFramePr>
            <a:graphicFrameLocks/>
          </p:cNvGraphicFramePr>
          <p:nvPr>
            <p:extLst>
              <p:ext uri="{D42A27DB-BD31-4B8C-83A1-F6EECF244321}">
                <p14:modId xmlns:p14="http://schemas.microsoft.com/office/powerpoint/2010/main" val="1663144271"/>
              </p:ext>
            </p:extLst>
          </p:nvPr>
        </p:nvGraphicFramePr>
        <p:xfrm>
          <a:off x="158620" y="2424028"/>
          <a:ext cx="11233280" cy="1572250"/>
        </p:xfrm>
        <a:graphic>
          <a:graphicData uri="http://schemas.openxmlformats.org/drawingml/2006/table">
            <a:tbl>
              <a:tblPr firstRow="1" bandRow="1">
                <a:tableStyleId>{5C22544A-7EE6-4342-B048-85BDC9FD1C3A}</a:tableStyleId>
              </a:tblPr>
              <a:tblGrid>
                <a:gridCol w="2483249">
                  <a:extLst>
                    <a:ext uri="{9D8B030D-6E8A-4147-A177-3AD203B41FA5}">
                      <a16:colId xmlns:a16="http://schemas.microsoft.com/office/drawing/2014/main" val="1979952743"/>
                    </a:ext>
                  </a:extLst>
                </a:gridCol>
                <a:gridCol w="1388273">
                  <a:extLst>
                    <a:ext uri="{9D8B030D-6E8A-4147-A177-3AD203B41FA5}">
                      <a16:colId xmlns:a16="http://schemas.microsoft.com/office/drawing/2014/main" val="2644831609"/>
                    </a:ext>
                  </a:extLst>
                </a:gridCol>
                <a:gridCol w="1384563">
                  <a:extLst>
                    <a:ext uri="{9D8B030D-6E8A-4147-A177-3AD203B41FA5}">
                      <a16:colId xmlns:a16="http://schemas.microsoft.com/office/drawing/2014/main" val="314776612"/>
                    </a:ext>
                  </a:extLst>
                </a:gridCol>
                <a:gridCol w="1535946">
                  <a:extLst>
                    <a:ext uri="{9D8B030D-6E8A-4147-A177-3AD203B41FA5}">
                      <a16:colId xmlns:a16="http://schemas.microsoft.com/office/drawing/2014/main" val="1466347619"/>
                    </a:ext>
                  </a:extLst>
                </a:gridCol>
                <a:gridCol w="1575662">
                  <a:extLst>
                    <a:ext uri="{9D8B030D-6E8A-4147-A177-3AD203B41FA5}">
                      <a16:colId xmlns:a16="http://schemas.microsoft.com/office/drawing/2014/main" val="1048172831"/>
                    </a:ext>
                  </a:extLst>
                </a:gridCol>
                <a:gridCol w="1436924">
                  <a:extLst>
                    <a:ext uri="{9D8B030D-6E8A-4147-A177-3AD203B41FA5}">
                      <a16:colId xmlns:a16="http://schemas.microsoft.com/office/drawing/2014/main" val="3761185754"/>
                    </a:ext>
                  </a:extLst>
                </a:gridCol>
                <a:gridCol w="1428663">
                  <a:extLst>
                    <a:ext uri="{9D8B030D-6E8A-4147-A177-3AD203B41FA5}">
                      <a16:colId xmlns:a16="http://schemas.microsoft.com/office/drawing/2014/main" val="2816598193"/>
                    </a:ext>
                  </a:extLst>
                </a:gridCol>
              </a:tblGrid>
              <a:tr h="381135">
                <a:tc>
                  <a:txBody>
                    <a:bodyPr/>
                    <a:lstStyle/>
                    <a:p>
                      <a:endParaRPr lang="en-US" dirty="0"/>
                    </a:p>
                  </a:txBody>
                  <a:tcPr/>
                </a:tc>
                <a:tc>
                  <a:txBody>
                    <a:bodyPr/>
                    <a:lstStyle/>
                    <a:p>
                      <a:pPr algn="ctr"/>
                      <a:r>
                        <a:rPr lang="en-US" dirty="0"/>
                        <a:t>FY16</a:t>
                      </a:r>
                    </a:p>
                    <a:p>
                      <a:pPr algn="ctr"/>
                      <a:r>
                        <a:rPr lang="en-US" dirty="0"/>
                        <a:t>Obligations</a:t>
                      </a:r>
                    </a:p>
                  </a:txBody>
                  <a:tcPr/>
                </a:tc>
                <a:tc>
                  <a:txBody>
                    <a:bodyPr/>
                    <a:lstStyle/>
                    <a:p>
                      <a:pPr algn="ctr"/>
                      <a:r>
                        <a:rPr lang="en-US" dirty="0"/>
                        <a:t>FY17</a:t>
                      </a:r>
                    </a:p>
                    <a:p>
                      <a:pPr algn="ctr"/>
                      <a:r>
                        <a:rPr lang="en-US" dirty="0"/>
                        <a:t>Obligations</a:t>
                      </a:r>
                    </a:p>
                  </a:txBody>
                  <a:tcPr/>
                </a:tc>
                <a:tc>
                  <a:txBody>
                    <a:bodyPr/>
                    <a:lstStyle/>
                    <a:p>
                      <a:pPr algn="ctr"/>
                      <a:r>
                        <a:rPr lang="en-US" dirty="0"/>
                        <a:t>FY18 Obligations</a:t>
                      </a:r>
                    </a:p>
                  </a:txBody>
                  <a:tcPr/>
                </a:tc>
                <a:tc>
                  <a:txBody>
                    <a:bodyPr/>
                    <a:lstStyle/>
                    <a:p>
                      <a:pPr algn="ctr"/>
                      <a:r>
                        <a:rPr lang="en-US" dirty="0"/>
                        <a:t>FY19 Obligations</a:t>
                      </a:r>
                    </a:p>
                  </a:txBody>
                  <a:tcPr/>
                </a:tc>
                <a:tc>
                  <a:txBody>
                    <a:bodyPr/>
                    <a:lstStyle/>
                    <a:p>
                      <a:pPr algn="ctr"/>
                      <a:r>
                        <a:rPr lang="en-US" dirty="0"/>
                        <a:t>FY20 Program Level</a:t>
                      </a:r>
                    </a:p>
                  </a:txBody>
                  <a:tcPr/>
                </a:tc>
                <a:tc>
                  <a:txBody>
                    <a:bodyPr/>
                    <a:lstStyle/>
                    <a:p>
                      <a:pPr algn="ctr"/>
                      <a:r>
                        <a:rPr lang="en-US" dirty="0"/>
                        <a:t>FY20 YTD</a:t>
                      </a:r>
                    </a:p>
                    <a:p>
                      <a:pPr algn="ctr"/>
                      <a:r>
                        <a:rPr lang="en-US" dirty="0"/>
                        <a:t>Obligations</a:t>
                      </a:r>
                    </a:p>
                  </a:txBody>
                  <a:tcPr/>
                </a:tc>
                <a:extLst>
                  <a:ext uri="{0D108BD9-81ED-4DB2-BD59-A6C34878D82A}">
                    <a16:rowId xmlns:a16="http://schemas.microsoft.com/office/drawing/2014/main" val="452653393"/>
                  </a:ext>
                </a:extLst>
              </a:tr>
              <a:tr h="657850">
                <a:tc>
                  <a:txBody>
                    <a:bodyPr/>
                    <a:lstStyle/>
                    <a:p>
                      <a:r>
                        <a:rPr lang="en-US" dirty="0"/>
                        <a:t>Electric Infrastructure Loans Programs</a:t>
                      </a:r>
                    </a:p>
                  </a:txBody>
                  <a:tcPr/>
                </a:tc>
                <a:tc>
                  <a:txBody>
                    <a:bodyPr/>
                    <a:lstStyle/>
                    <a:p>
                      <a:r>
                        <a:rPr lang="en-US" dirty="0"/>
                        <a:t>         3.4</a:t>
                      </a:r>
                    </a:p>
                  </a:txBody>
                  <a:tcPr/>
                </a:tc>
                <a:tc>
                  <a:txBody>
                    <a:bodyPr/>
                    <a:lstStyle/>
                    <a:p>
                      <a:r>
                        <a:rPr lang="en-US" dirty="0"/>
                        <a:t>        4.1</a:t>
                      </a:r>
                    </a:p>
                  </a:txBody>
                  <a:tcPr/>
                </a:tc>
                <a:tc>
                  <a:txBody>
                    <a:bodyPr/>
                    <a:lstStyle/>
                    <a:p>
                      <a:r>
                        <a:rPr lang="en-US" dirty="0"/>
                        <a:t>         3.9 </a:t>
                      </a:r>
                    </a:p>
                  </a:txBody>
                  <a:tcPr/>
                </a:tc>
                <a:tc>
                  <a:txBody>
                    <a:bodyPr/>
                    <a:lstStyle/>
                    <a:p>
                      <a:r>
                        <a:rPr lang="en-US" dirty="0"/>
                        <a:t>             5.7</a:t>
                      </a:r>
                    </a:p>
                  </a:txBody>
                  <a:tcPr/>
                </a:tc>
                <a:tc>
                  <a:txBody>
                    <a:bodyPr/>
                    <a:lstStyle/>
                    <a:p>
                      <a:r>
                        <a:rPr lang="en-US" dirty="0"/>
                        <a:t>       6.25</a:t>
                      </a:r>
                    </a:p>
                  </a:txBody>
                  <a:tcPr/>
                </a:tc>
                <a:tc>
                  <a:txBody>
                    <a:bodyPr/>
                    <a:lstStyle/>
                    <a:p>
                      <a:r>
                        <a:rPr lang="en-US" dirty="0"/>
                        <a:t>    0.9</a:t>
                      </a:r>
                    </a:p>
                  </a:txBody>
                  <a:tcPr/>
                </a:tc>
                <a:extLst>
                  <a:ext uri="{0D108BD9-81ED-4DB2-BD59-A6C34878D82A}">
                    <a16:rowId xmlns:a16="http://schemas.microsoft.com/office/drawing/2014/main" val="2898230406"/>
                  </a:ext>
                </a:extLst>
              </a:tr>
            </a:tbl>
          </a:graphicData>
        </a:graphic>
      </p:graphicFrame>
    </p:spTree>
    <p:extLst>
      <p:ext uri="{BB962C8B-B14F-4D97-AF65-F5344CB8AC3E}">
        <p14:creationId xmlns:p14="http://schemas.microsoft.com/office/powerpoint/2010/main" val="2441930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27050"/>
            <a:ext cx="10515600" cy="1325563"/>
          </a:xfrm>
        </p:spPr>
        <p:txBody>
          <a:bodyPr/>
          <a:lstStyle/>
          <a:p>
            <a:r>
              <a:rPr lang="en-US" dirty="0">
                <a:solidFill>
                  <a:schemeClr val="bg1"/>
                </a:solidFill>
              </a:rPr>
              <a:t>RUS Telecom Program Overview</a:t>
            </a:r>
          </a:p>
        </p:txBody>
      </p:sp>
      <p:graphicFrame>
        <p:nvGraphicFramePr>
          <p:cNvPr id="5" name="Content Placeholder 4">
            <a:extLst>
              <a:ext uri="{FF2B5EF4-FFF2-40B4-BE49-F238E27FC236}">
                <a16:creationId xmlns:a16="http://schemas.microsoft.com/office/drawing/2014/main" id="{3905658C-FB66-408F-A188-1C5AC4069F6B}"/>
              </a:ext>
            </a:extLst>
          </p:cNvPr>
          <p:cNvGraphicFramePr>
            <a:graphicFrameLocks noGrp="1"/>
          </p:cNvGraphicFramePr>
          <p:nvPr>
            <p:ph sz="quarter" idx="13"/>
          </p:nvPr>
        </p:nvGraphicFramePr>
        <p:xfrm>
          <a:off x="797668" y="2084576"/>
          <a:ext cx="10653407" cy="4201872"/>
        </p:xfrm>
        <a:graphic>
          <a:graphicData uri="http://schemas.openxmlformats.org/drawingml/2006/table">
            <a:tbl>
              <a:tblPr firstRow="1" bandRow="1">
                <a:tableStyleId>{5C22544A-7EE6-4342-B048-85BDC9FD1C3A}</a:tableStyleId>
              </a:tblPr>
              <a:tblGrid>
                <a:gridCol w="2071992">
                  <a:extLst>
                    <a:ext uri="{9D8B030D-6E8A-4147-A177-3AD203B41FA5}">
                      <a16:colId xmlns:a16="http://schemas.microsoft.com/office/drawing/2014/main" val="1979952743"/>
                    </a:ext>
                  </a:extLst>
                </a:gridCol>
                <a:gridCol w="2169268">
                  <a:extLst>
                    <a:ext uri="{9D8B030D-6E8A-4147-A177-3AD203B41FA5}">
                      <a16:colId xmlns:a16="http://schemas.microsoft.com/office/drawing/2014/main" val="2474505045"/>
                    </a:ext>
                  </a:extLst>
                </a:gridCol>
                <a:gridCol w="3999119">
                  <a:extLst>
                    <a:ext uri="{9D8B030D-6E8A-4147-A177-3AD203B41FA5}">
                      <a16:colId xmlns:a16="http://schemas.microsoft.com/office/drawing/2014/main" val="1048172831"/>
                    </a:ext>
                  </a:extLst>
                </a:gridCol>
                <a:gridCol w="2413028">
                  <a:extLst>
                    <a:ext uri="{9D8B030D-6E8A-4147-A177-3AD203B41FA5}">
                      <a16:colId xmlns:a16="http://schemas.microsoft.com/office/drawing/2014/main" val="3607577365"/>
                    </a:ext>
                  </a:extLst>
                </a:gridCol>
              </a:tblGrid>
              <a:tr h="610887">
                <a:tc>
                  <a:txBody>
                    <a:bodyPr/>
                    <a:lstStyle/>
                    <a:p>
                      <a:endParaRPr lang="en-US" dirty="0"/>
                    </a:p>
                  </a:txBody>
                  <a:tcPr/>
                </a:tc>
                <a:tc>
                  <a:txBody>
                    <a:bodyPr/>
                    <a:lstStyle/>
                    <a:p>
                      <a:pPr algn="ctr"/>
                      <a:r>
                        <a:rPr lang="en-US" dirty="0"/>
                        <a:t>Funding Type</a:t>
                      </a:r>
                    </a:p>
                  </a:txBody>
                  <a:tcPr/>
                </a:tc>
                <a:tc>
                  <a:txBody>
                    <a:bodyPr/>
                    <a:lstStyle/>
                    <a:p>
                      <a:pPr algn="ctr"/>
                      <a:r>
                        <a:rPr lang="en-US" dirty="0"/>
                        <a:t>Program Purpose</a:t>
                      </a:r>
                    </a:p>
                  </a:txBody>
                  <a:tcPr/>
                </a:tc>
                <a:tc>
                  <a:txBody>
                    <a:bodyPr/>
                    <a:lstStyle/>
                    <a:p>
                      <a:pPr algn="ctr"/>
                      <a:r>
                        <a:rPr lang="en-US" dirty="0"/>
                        <a:t>Rural Area Limit</a:t>
                      </a:r>
                    </a:p>
                  </a:txBody>
                  <a:tcPr/>
                </a:tc>
                <a:extLst>
                  <a:ext uri="{0D108BD9-81ED-4DB2-BD59-A6C34878D82A}">
                    <a16:rowId xmlns:a16="http://schemas.microsoft.com/office/drawing/2014/main" val="452653393"/>
                  </a:ext>
                </a:extLst>
              </a:tr>
              <a:tr h="826434">
                <a:tc>
                  <a:txBody>
                    <a:bodyPr/>
                    <a:lstStyle/>
                    <a:p>
                      <a:r>
                        <a:rPr lang="en-US" sz="1600" dirty="0"/>
                        <a:t>Telecommunications Infrastructure Program</a:t>
                      </a:r>
                    </a:p>
                  </a:txBody>
                  <a:tcPr/>
                </a:tc>
                <a:tc>
                  <a:txBody>
                    <a:bodyPr/>
                    <a:lstStyle/>
                    <a:p>
                      <a:pPr marL="0" indent="0" algn="l">
                        <a:buFont typeface="Arial" panose="020B0604020202020204" pitchFamily="34" charset="0"/>
                        <a:buNone/>
                      </a:pPr>
                      <a:r>
                        <a:rPr lang="en-US" sz="1600" kern="1200" dirty="0">
                          <a:solidFill>
                            <a:schemeClr val="dk1"/>
                          </a:solidFill>
                          <a:latin typeface="+mn-lt"/>
                          <a:ea typeface="+mn-ea"/>
                          <a:cs typeface="+mn-cs"/>
                        </a:rPr>
                        <a:t>Loans</a:t>
                      </a:r>
                    </a:p>
                  </a:txBody>
                  <a:tcPr/>
                </a:tc>
                <a:tc>
                  <a:txBody>
                    <a:bodyPr/>
                    <a:lstStyle/>
                    <a:p>
                      <a:pPr algn="ctr" fontAlgn="t"/>
                      <a:r>
                        <a:rPr lang="en-US" sz="1600" kern="1200" dirty="0">
                          <a:solidFill>
                            <a:schemeClr val="dk1"/>
                          </a:solidFill>
                          <a:latin typeface="+mn-lt"/>
                          <a:ea typeface="+mn-ea"/>
                          <a:cs typeface="+mn-cs"/>
                        </a:rPr>
                        <a:t>Construction, maintenance, improvement </a:t>
                      </a:r>
                    </a:p>
                    <a:p>
                      <a:pPr algn="ctr" fontAlgn="t"/>
                      <a:r>
                        <a:rPr lang="en-US" sz="1600" kern="1200" dirty="0">
                          <a:solidFill>
                            <a:schemeClr val="dk1"/>
                          </a:solidFill>
                          <a:latin typeface="+mn-lt"/>
                          <a:ea typeface="+mn-ea"/>
                          <a:cs typeface="+mn-cs"/>
                        </a:rPr>
                        <a:t>and expansion of telephone and </a:t>
                      </a:r>
                    </a:p>
                    <a:p>
                      <a:pPr algn="ctr" fontAlgn="t"/>
                      <a:r>
                        <a:rPr lang="en-US" sz="1600" kern="1200" dirty="0">
                          <a:solidFill>
                            <a:schemeClr val="dk1"/>
                          </a:solidFill>
                          <a:latin typeface="+mn-lt"/>
                          <a:ea typeface="+mn-ea"/>
                          <a:cs typeface="+mn-cs"/>
                        </a:rPr>
                        <a:t>broadband service, and refinancing of debt </a:t>
                      </a:r>
                    </a:p>
                  </a:txBody>
                  <a:tcPr/>
                </a:tc>
                <a:tc>
                  <a:txBody>
                    <a:bodyPr/>
                    <a:lstStyle/>
                    <a:p>
                      <a:pPr algn="ctr"/>
                      <a:r>
                        <a:rPr lang="en-US" sz="1600" dirty="0"/>
                        <a:t>5,000 or less</a:t>
                      </a:r>
                    </a:p>
                  </a:txBody>
                  <a:tcPr/>
                </a:tc>
                <a:extLst>
                  <a:ext uri="{0D108BD9-81ED-4DB2-BD59-A6C34878D82A}">
                    <a16:rowId xmlns:a16="http://schemas.microsoft.com/office/drawing/2014/main" val="2898230406"/>
                  </a:ext>
                </a:extLst>
              </a:tr>
              <a:tr h="944082">
                <a:tc>
                  <a:txBody>
                    <a:bodyPr/>
                    <a:lstStyle/>
                    <a:p>
                      <a:r>
                        <a:rPr lang="en-US" sz="1600" dirty="0"/>
                        <a:t>Rural Broadband Program </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kern="1200" dirty="0">
                          <a:solidFill>
                            <a:schemeClr val="dk1"/>
                          </a:solidFill>
                          <a:latin typeface="+mn-lt"/>
                          <a:ea typeface="+mn-ea"/>
                          <a:cs typeface="+mn-cs"/>
                        </a:rPr>
                        <a:t>Loans, Loan/Grants 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kern="1200" dirty="0">
                          <a:solidFill>
                            <a:schemeClr val="dk1"/>
                          </a:solidFill>
                          <a:latin typeface="+mn-lt"/>
                          <a:ea typeface="+mn-ea"/>
                          <a:cs typeface="+mn-cs"/>
                        </a:rPr>
                        <a:t>Loan Guarantees</a:t>
                      </a:r>
                    </a:p>
                  </a:txBody>
                  <a:tcPr/>
                </a:tc>
                <a:tc>
                  <a:txBody>
                    <a:bodyPr/>
                    <a:lstStyle/>
                    <a:p>
                      <a:pPr algn="ctr" fontAlgn="t"/>
                      <a:r>
                        <a:rPr lang="en-US" sz="1600" kern="1200" dirty="0">
                          <a:solidFill>
                            <a:schemeClr val="dk1"/>
                          </a:solidFill>
                          <a:latin typeface="+mn-lt"/>
                          <a:ea typeface="+mn-ea"/>
                          <a:cs typeface="+mn-cs"/>
                        </a:rPr>
                        <a:t>Construction, maintenance, improvement </a:t>
                      </a:r>
                    </a:p>
                    <a:p>
                      <a:pPr algn="ctr" fontAlgn="t"/>
                      <a:r>
                        <a:rPr lang="en-US" sz="1600" kern="1200" dirty="0">
                          <a:solidFill>
                            <a:schemeClr val="dk1"/>
                          </a:solidFill>
                          <a:latin typeface="+mn-lt"/>
                          <a:ea typeface="+mn-ea"/>
                          <a:cs typeface="+mn-cs"/>
                        </a:rPr>
                        <a:t>and expansion of broadband service, and refinancing of debt</a:t>
                      </a:r>
                    </a:p>
                  </a:txBody>
                  <a:tcPr/>
                </a:tc>
                <a:tc>
                  <a:txBody>
                    <a:bodyPr/>
                    <a:lstStyle/>
                    <a:p>
                      <a:pPr algn="ctr"/>
                      <a:r>
                        <a:rPr lang="en-US" sz="1600" dirty="0"/>
                        <a:t>20,000 or less for loans and grants; and 50,000 or less for loan guarantees</a:t>
                      </a:r>
                    </a:p>
                  </a:txBody>
                  <a:tcPr/>
                </a:tc>
                <a:extLst>
                  <a:ext uri="{0D108BD9-81ED-4DB2-BD59-A6C34878D82A}">
                    <a16:rowId xmlns:a16="http://schemas.microsoft.com/office/drawing/2014/main" val="1095415917"/>
                  </a:ext>
                </a:extLst>
              </a:tr>
              <a:tr h="363752">
                <a:tc>
                  <a:txBody>
                    <a:bodyPr/>
                    <a:lstStyle/>
                    <a:p>
                      <a:r>
                        <a:rPr lang="en-US" sz="1600" dirty="0"/>
                        <a:t>Community Connect</a:t>
                      </a:r>
                    </a:p>
                  </a:txBody>
                  <a:tcPr/>
                </a:tc>
                <a:tc>
                  <a:txBody>
                    <a:bodyPr/>
                    <a:lstStyle/>
                    <a:p>
                      <a:pPr marL="0" indent="0" algn="l">
                        <a:buFont typeface="Arial" panose="020B0604020202020204" pitchFamily="34" charset="0"/>
                        <a:buNone/>
                      </a:pPr>
                      <a:r>
                        <a:rPr lang="en-US" sz="1600" dirty="0"/>
                        <a:t>Grants with 15% match</a:t>
                      </a:r>
                    </a:p>
                  </a:txBody>
                  <a:tcPr/>
                </a:tc>
                <a:tc>
                  <a:txBody>
                    <a:bodyPr/>
                    <a:lstStyle/>
                    <a:p>
                      <a:pPr algn="ctr" fontAlgn="t"/>
                      <a:r>
                        <a:rPr lang="en-US" sz="1600" kern="1200" dirty="0">
                          <a:solidFill>
                            <a:schemeClr val="dk1"/>
                          </a:solidFill>
                          <a:latin typeface="+mn-lt"/>
                          <a:ea typeface="+mn-ea"/>
                          <a:cs typeface="+mn-cs"/>
                        </a:rPr>
                        <a:t>Construction and expansion of broadband service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20,000 or less</a:t>
                      </a:r>
                    </a:p>
                  </a:txBody>
                  <a:tcPr/>
                </a:tc>
                <a:extLst>
                  <a:ext uri="{0D108BD9-81ED-4DB2-BD59-A6C34878D82A}">
                    <a16:rowId xmlns:a16="http://schemas.microsoft.com/office/drawing/2014/main" val="2797247674"/>
                  </a:ext>
                </a:extLst>
              </a:tr>
              <a:tr h="662229">
                <a:tc>
                  <a:txBody>
                    <a:bodyPr/>
                    <a:lstStyle/>
                    <a:p>
                      <a:r>
                        <a:rPr lang="en-US" sz="1600" dirty="0"/>
                        <a:t>Distance Learning and Telemedicine (DLT)</a:t>
                      </a:r>
                    </a:p>
                  </a:txBody>
                  <a:tcPr/>
                </a:tc>
                <a:tc>
                  <a:txBody>
                    <a:bodyPr/>
                    <a:lstStyle/>
                    <a:p>
                      <a:pPr marL="0" indent="0" algn="l">
                        <a:buFont typeface="Arial" panose="020B0604020202020204" pitchFamily="34" charset="0"/>
                        <a:buNone/>
                      </a:pPr>
                      <a:r>
                        <a:rPr lang="en-US" sz="1600" dirty="0"/>
                        <a:t>Grants with 15% match</a:t>
                      </a:r>
                    </a:p>
                  </a:txBody>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600" kern="1200" dirty="0">
                          <a:solidFill>
                            <a:schemeClr val="dk1"/>
                          </a:solidFill>
                          <a:latin typeface="+mn-lt"/>
                          <a:ea typeface="+mn-ea"/>
                          <a:cs typeface="+mn-cs"/>
                        </a:rPr>
                        <a:t>Equipment to deliver telemedicine service </a:t>
                      </a:r>
                    </a:p>
                    <a:p>
                      <a:pPr marL="0" marR="0" lvl="0" indent="0" algn="ctr" defTabSz="914400" rtl="0" eaLnBrk="1" fontAlgn="t" latinLnBrk="0" hangingPunct="1">
                        <a:lnSpc>
                          <a:spcPct val="100000"/>
                        </a:lnSpc>
                        <a:spcBef>
                          <a:spcPts val="0"/>
                        </a:spcBef>
                        <a:spcAft>
                          <a:spcPts val="0"/>
                        </a:spcAft>
                        <a:buClrTx/>
                        <a:buSzTx/>
                        <a:buFontTx/>
                        <a:buNone/>
                        <a:tabLst/>
                        <a:defRPr/>
                      </a:pPr>
                      <a:r>
                        <a:rPr lang="en-US" sz="1600" kern="1200" dirty="0">
                          <a:solidFill>
                            <a:schemeClr val="dk1"/>
                          </a:solidFill>
                          <a:latin typeface="+mn-lt"/>
                          <a:ea typeface="+mn-ea"/>
                          <a:cs typeface="+mn-cs"/>
                        </a:rPr>
                        <a:t>and distance learning curriculums </a:t>
                      </a:r>
                    </a:p>
                  </a:txBody>
                  <a:tcPr/>
                </a:tc>
                <a:tc>
                  <a:txBody>
                    <a:bodyPr/>
                    <a:lstStyle/>
                    <a:p>
                      <a:pPr algn="ctr"/>
                      <a:r>
                        <a:rPr lang="en-US" sz="1600" dirty="0"/>
                        <a:t>20,000 or less</a:t>
                      </a:r>
                    </a:p>
                  </a:txBody>
                  <a:tcPr/>
                </a:tc>
                <a:extLst>
                  <a:ext uri="{0D108BD9-81ED-4DB2-BD59-A6C34878D82A}">
                    <a16:rowId xmlns:a16="http://schemas.microsoft.com/office/drawing/2014/main" val="1415664691"/>
                  </a:ext>
                </a:extLst>
              </a:tr>
              <a:tr h="363752">
                <a:tc>
                  <a:txBody>
                    <a:bodyPr/>
                    <a:lstStyle/>
                    <a:p>
                      <a:r>
                        <a:rPr lang="en-US" sz="1600" dirty="0"/>
                        <a:t>ReConnect Program</a:t>
                      </a:r>
                    </a:p>
                  </a:txBody>
                  <a:tcPr/>
                </a:tc>
                <a:tc>
                  <a:txBody>
                    <a:bodyPr/>
                    <a:lstStyle/>
                    <a:p>
                      <a:pPr marL="0" indent="0" algn="l">
                        <a:buFont typeface="Arial" panose="020B0604020202020204" pitchFamily="34" charset="0"/>
                        <a:buNone/>
                      </a:pPr>
                      <a:r>
                        <a:rPr lang="en-US" sz="1600" dirty="0"/>
                        <a:t>Loans, Loan/Grants and</a:t>
                      </a:r>
                    </a:p>
                    <a:p>
                      <a:pPr marL="0" indent="0" algn="l">
                        <a:buFont typeface="Arial" panose="020B0604020202020204" pitchFamily="34" charset="0"/>
                        <a:buNone/>
                      </a:pPr>
                      <a:r>
                        <a:rPr lang="en-US" sz="1600" dirty="0"/>
                        <a:t>Grants with 25% match</a:t>
                      </a:r>
                    </a:p>
                  </a:txBody>
                  <a:tcPr/>
                </a:tc>
                <a:tc>
                  <a:txBody>
                    <a:bodyPr/>
                    <a:lstStyle/>
                    <a:p>
                      <a:pPr algn="ctr" fontAlgn="t"/>
                      <a:r>
                        <a:rPr lang="en-US" sz="1600" kern="1200" dirty="0">
                          <a:solidFill>
                            <a:schemeClr val="dk1"/>
                          </a:solidFill>
                          <a:latin typeface="+mn-lt"/>
                          <a:ea typeface="+mn-ea"/>
                          <a:cs typeface="+mn-cs"/>
                        </a:rPr>
                        <a:t>Construction, improvement </a:t>
                      </a:r>
                    </a:p>
                    <a:p>
                      <a:pPr algn="ctr" fontAlgn="t"/>
                      <a:r>
                        <a:rPr lang="en-US" sz="1600" kern="1200" dirty="0">
                          <a:solidFill>
                            <a:schemeClr val="dk1"/>
                          </a:solidFill>
                          <a:latin typeface="+mn-lt"/>
                          <a:ea typeface="+mn-ea"/>
                          <a:cs typeface="+mn-cs"/>
                        </a:rPr>
                        <a:t>and expansion of broadband service</a:t>
                      </a:r>
                    </a:p>
                  </a:txBody>
                  <a:tcPr/>
                </a:tc>
                <a:tc>
                  <a:txBody>
                    <a:bodyPr/>
                    <a:lstStyle/>
                    <a:p>
                      <a:pPr algn="ctr"/>
                      <a:r>
                        <a:rPr lang="en-US" sz="1600" dirty="0"/>
                        <a:t>20,000 or less</a:t>
                      </a:r>
                    </a:p>
                  </a:txBody>
                  <a:tcPr/>
                </a:tc>
                <a:extLst>
                  <a:ext uri="{0D108BD9-81ED-4DB2-BD59-A6C34878D82A}">
                    <a16:rowId xmlns:a16="http://schemas.microsoft.com/office/drawing/2014/main" val="3883268536"/>
                  </a:ext>
                </a:extLst>
              </a:tr>
            </a:tbl>
          </a:graphicData>
        </a:graphic>
      </p:graphicFrame>
      <p:sp>
        <p:nvSpPr>
          <p:cNvPr id="3" name="Slide Number Placeholder 2">
            <a:extLst>
              <a:ext uri="{FF2B5EF4-FFF2-40B4-BE49-F238E27FC236}">
                <a16:creationId xmlns:a16="http://schemas.microsoft.com/office/drawing/2014/main" id="{6BD62BF5-0438-403F-AD43-60388E213817}"/>
              </a:ext>
            </a:extLst>
          </p:cNvPr>
          <p:cNvSpPr>
            <a:spLocks noGrp="1"/>
          </p:cNvSpPr>
          <p:nvPr>
            <p:ph type="sldNum" sz="quarter" idx="11"/>
          </p:nvPr>
        </p:nvSpPr>
        <p:spPr>
          <a:xfrm>
            <a:off x="8513324" y="6360538"/>
            <a:ext cx="2743200" cy="365125"/>
          </a:xfrm>
        </p:spPr>
        <p:txBody>
          <a:bodyPr/>
          <a:lstStyle/>
          <a:p>
            <a:fld id="{E1379DFE-2D07-4E4C-BEA9-7A88E8BE5275}" type="slidenum">
              <a:rPr lang="en-US" smtClean="0"/>
              <a:t>12</a:t>
            </a:fld>
            <a:endParaRPr lang="en-US" dirty="0"/>
          </a:p>
        </p:txBody>
      </p:sp>
    </p:spTree>
    <p:extLst>
      <p:ext uri="{BB962C8B-B14F-4D97-AF65-F5344CB8AC3E}">
        <p14:creationId xmlns:p14="http://schemas.microsoft.com/office/powerpoint/2010/main" val="4098116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27050"/>
            <a:ext cx="10515600" cy="1325563"/>
          </a:xfrm>
        </p:spPr>
        <p:txBody>
          <a:bodyPr/>
          <a:lstStyle/>
          <a:p>
            <a:r>
              <a:rPr lang="en-US" dirty="0">
                <a:solidFill>
                  <a:schemeClr val="bg1"/>
                </a:solidFill>
              </a:rPr>
              <a:t>RUS Telecom Program Requirements</a:t>
            </a:r>
          </a:p>
        </p:txBody>
      </p:sp>
      <p:graphicFrame>
        <p:nvGraphicFramePr>
          <p:cNvPr id="5" name="Content Placeholder 4">
            <a:extLst>
              <a:ext uri="{FF2B5EF4-FFF2-40B4-BE49-F238E27FC236}">
                <a16:creationId xmlns:a16="http://schemas.microsoft.com/office/drawing/2014/main" id="{3905658C-FB66-408F-A188-1C5AC4069F6B}"/>
              </a:ext>
            </a:extLst>
          </p:cNvPr>
          <p:cNvGraphicFramePr>
            <a:graphicFrameLocks noGrp="1"/>
          </p:cNvGraphicFramePr>
          <p:nvPr>
            <p:ph sz="quarter" idx="13"/>
          </p:nvPr>
        </p:nvGraphicFramePr>
        <p:xfrm>
          <a:off x="536642" y="2045299"/>
          <a:ext cx="11118715" cy="4412694"/>
        </p:xfrm>
        <a:graphic>
          <a:graphicData uri="http://schemas.openxmlformats.org/drawingml/2006/table">
            <a:tbl>
              <a:tblPr firstRow="1" bandRow="1">
                <a:tableStyleId>{5C22544A-7EE6-4342-B048-85BDC9FD1C3A}</a:tableStyleId>
              </a:tblPr>
              <a:tblGrid>
                <a:gridCol w="2207070">
                  <a:extLst>
                    <a:ext uri="{9D8B030D-6E8A-4147-A177-3AD203B41FA5}">
                      <a16:colId xmlns:a16="http://schemas.microsoft.com/office/drawing/2014/main" val="1979952743"/>
                    </a:ext>
                  </a:extLst>
                </a:gridCol>
                <a:gridCol w="1905825">
                  <a:extLst>
                    <a:ext uri="{9D8B030D-6E8A-4147-A177-3AD203B41FA5}">
                      <a16:colId xmlns:a16="http://schemas.microsoft.com/office/drawing/2014/main" val="340472894"/>
                    </a:ext>
                  </a:extLst>
                </a:gridCol>
                <a:gridCol w="1869617">
                  <a:extLst>
                    <a:ext uri="{9D8B030D-6E8A-4147-A177-3AD203B41FA5}">
                      <a16:colId xmlns:a16="http://schemas.microsoft.com/office/drawing/2014/main" val="1242226444"/>
                    </a:ext>
                  </a:extLst>
                </a:gridCol>
                <a:gridCol w="1964987">
                  <a:extLst>
                    <a:ext uri="{9D8B030D-6E8A-4147-A177-3AD203B41FA5}">
                      <a16:colId xmlns:a16="http://schemas.microsoft.com/office/drawing/2014/main" val="4252278595"/>
                    </a:ext>
                  </a:extLst>
                </a:gridCol>
                <a:gridCol w="1809345">
                  <a:extLst>
                    <a:ext uri="{9D8B030D-6E8A-4147-A177-3AD203B41FA5}">
                      <a16:colId xmlns:a16="http://schemas.microsoft.com/office/drawing/2014/main" val="1883383928"/>
                    </a:ext>
                  </a:extLst>
                </a:gridCol>
                <a:gridCol w="1361871">
                  <a:extLst>
                    <a:ext uri="{9D8B030D-6E8A-4147-A177-3AD203B41FA5}">
                      <a16:colId xmlns:a16="http://schemas.microsoft.com/office/drawing/2014/main" val="2474505045"/>
                    </a:ext>
                  </a:extLst>
                </a:gridCol>
              </a:tblGrid>
              <a:tr h="863612">
                <a:tc>
                  <a:txBody>
                    <a:bodyPr/>
                    <a:lstStyle/>
                    <a:p>
                      <a:endParaRPr lang="en-US" dirty="0"/>
                    </a:p>
                  </a:txBody>
                  <a:tcPr/>
                </a:tc>
                <a:tc>
                  <a:txBody>
                    <a:bodyPr/>
                    <a:lstStyle/>
                    <a:p>
                      <a:pPr algn="ctr"/>
                      <a:r>
                        <a:rPr lang="en-US" dirty="0"/>
                        <a:t>Unserved Requirement</a:t>
                      </a:r>
                    </a:p>
                  </a:txBody>
                  <a:tcPr/>
                </a:tc>
                <a:tc>
                  <a:txBody>
                    <a:bodyPr/>
                    <a:lstStyle/>
                    <a:p>
                      <a:pPr algn="ctr"/>
                      <a:r>
                        <a:rPr lang="en-US" dirty="0"/>
                        <a:t>Unserved Broadband Speed Threshold</a:t>
                      </a:r>
                    </a:p>
                  </a:txBody>
                  <a:tcPr/>
                </a:tc>
                <a:tc>
                  <a:txBody>
                    <a:bodyPr/>
                    <a:lstStyle/>
                    <a:p>
                      <a:pPr algn="ctr"/>
                      <a:r>
                        <a:rPr lang="en-US" dirty="0"/>
                        <a:t>Broadband Buildout Requirement</a:t>
                      </a:r>
                    </a:p>
                  </a:txBody>
                  <a:tcPr/>
                </a:tc>
                <a:tc>
                  <a:txBody>
                    <a:bodyPr/>
                    <a:lstStyle/>
                    <a:p>
                      <a:pPr algn="ctr"/>
                      <a:r>
                        <a:rPr lang="en-US" dirty="0"/>
                        <a:t>Public Notice Filing Requirement</a:t>
                      </a:r>
                    </a:p>
                  </a:txBody>
                  <a:tcPr/>
                </a:tc>
                <a:tc>
                  <a:txBody>
                    <a:bodyPr/>
                    <a:lstStyle/>
                    <a:p>
                      <a:pPr algn="ctr"/>
                      <a:r>
                        <a:rPr lang="en-US" dirty="0"/>
                        <a:t>Application Submission</a:t>
                      </a:r>
                    </a:p>
                  </a:txBody>
                  <a:tcPr/>
                </a:tc>
                <a:extLst>
                  <a:ext uri="{0D108BD9-81ED-4DB2-BD59-A6C34878D82A}">
                    <a16:rowId xmlns:a16="http://schemas.microsoft.com/office/drawing/2014/main" val="452653393"/>
                  </a:ext>
                </a:extLst>
              </a:tr>
              <a:tr h="780532">
                <a:tc>
                  <a:txBody>
                    <a:bodyPr/>
                    <a:lstStyle/>
                    <a:p>
                      <a:r>
                        <a:rPr lang="en-US" sz="1600" dirty="0"/>
                        <a:t>Telecommunications Infrastructure Program</a:t>
                      </a:r>
                    </a:p>
                  </a:txBody>
                  <a:tcPr/>
                </a:tc>
                <a:tc>
                  <a:txBody>
                    <a:bodyPr/>
                    <a:lstStyle/>
                    <a:p>
                      <a:pPr algn="ctr"/>
                      <a:r>
                        <a:rPr lang="en-US" sz="1600" dirty="0"/>
                        <a:t>Cannot duplicate existing voice service</a:t>
                      </a:r>
                    </a:p>
                  </a:txBody>
                  <a:tcPr/>
                </a:tc>
                <a:tc>
                  <a:txBody>
                    <a:bodyPr/>
                    <a:lstStyle/>
                    <a:p>
                      <a:pPr algn="ctr"/>
                      <a:r>
                        <a:rPr lang="en-US" sz="1600" kern="1200" dirty="0">
                          <a:solidFill>
                            <a:schemeClr val="dk1"/>
                          </a:solidFill>
                          <a:latin typeface="+mn-lt"/>
                          <a:ea typeface="+mn-ea"/>
                          <a:cs typeface="+mn-cs"/>
                        </a:rPr>
                        <a:t>N/A</a:t>
                      </a:r>
                    </a:p>
                  </a:txBody>
                  <a:tcPr/>
                </a:tc>
                <a:tc>
                  <a:txBody>
                    <a:bodyPr/>
                    <a:lstStyle/>
                    <a:p>
                      <a:pPr algn="ctr"/>
                      <a:r>
                        <a:rPr lang="en-US" sz="1600" kern="1200" dirty="0">
                          <a:solidFill>
                            <a:schemeClr val="dk1"/>
                          </a:solidFill>
                          <a:latin typeface="+mn-lt"/>
                          <a:ea typeface="+mn-ea"/>
                          <a:cs typeface="+mn-cs"/>
                        </a:rPr>
                        <a:t>N/A</a:t>
                      </a:r>
                    </a:p>
                  </a:txBody>
                  <a:tcPr/>
                </a:tc>
                <a:tc>
                  <a:txBody>
                    <a:bodyPr/>
                    <a:lstStyle/>
                    <a:p>
                      <a:pPr algn="ctr"/>
                      <a:r>
                        <a:rPr lang="en-US" sz="1600" kern="1200" dirty="0">
                          <a:solidFill>
                            <a:schemeClr val="dk1"/>
                          </a:solidFill>
                          <a:latin typeface="+mn-lt"/>
                          <a:ea typeface="+mn-ea"/>
                          <a:cs typeface="+mn-cs"/>
                        </a:rPr>
                        <a:t>To Be Implemented in Fiscal Year 2020</a:t>
                      </a:r>
                    </a:p>
                  </a:txBody>
                  <a:tcPr/>
                </a:tc>
                <a:tc>
                  <a:txBody>
                    <a:bodyPr/>
                    <a:lstStyle/>
                    <a:p>
                      <a:pPr algn="ctr"/>
                      <a:r>
                        <a:rPr lang="en-US" sz="1600" kern="1200" dirty="0">
                          <a:solidFill>
                            <a:schemeClr val="dk1"/>
                          </a:solidFill>
                          <a:latin typeface="+mn-lt"/>
                          <a:ea typeface="+mn-ea"/>
                          <a:cs typeface="+mn-cs"/>
                        </a:rPr>
                        <a:t>RD Apply</a:t>
                      </a:r>
                    </a:p>
                  </a:txBody>
                  <a:tcPr/>
                </a:tc>
                <a:extLst>
                  <a:ext uri="{0D108BD9-81ED-4DB2-BD59-A6C34878D82A}">
                    <a16:rowId xmlns:a16="http://schemas.microsoft.com/office/drawing/2014/main" val="2898230406"/>
                  </a:ext>
                </a:extLst>
              </a:tr>
              <a:tr h="891646">
                <a:tc>
                  <a:txBody>
                    <a:bodyPr/>
                    <a:lstStyle/>
                    <a:p>
                      <a:r>
                        <a:rPr lang="en-US" sz="1600" dirty="0"/>
                        <a:t>Rural Broadband Program </a:t>
                      </a:r>
                    </a:p>
                  </a:txBody>
                  <a:tcPr/>
                </a:tc>
                <a:tc>
                  <a:txBody>
                    <a:bodyPr/>
                    <a:lstStyle/>
                    <a:p>
                      <a:pPr algn="ctr"/>
                      <a:r>
                        <a:rPr lang="en-US" sz="1600" dirty="0"/>
                        <a:t>50% for loans and loan guarantees and 90% for loan/grants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n-lt"/>
                          <a:ea typeface="+mn-ea"/>
                          <a:cs typeface="+mn-cs"/>
                        </a:rPr>
                        <a:t>25 Mbps download and 3 Mbps upload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n-lt"/>
                          <a:ea typeface="+mn-ea"/>
                          <a:cs typeface="+mn-cs"/>
                        </a:rPr>
                        <a:t>25 Mbps download and 3 Mbps upload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n-lt"/>
                          <a:ea typeface="+mn-ea"/>
                          <a:cs typeface="+mn-cs"/>
                        </a:rPr>
                        <a:t>Yes, existing requirement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n-lt"/>
                          <a:ea typeface="+mn-ea"/>
                          <a:cs typeface="+mn-cs"/>
                        </a:rPr>
                        <a:t>RD Apply</a:t>
                      </a:r>
                    </a:p>
                  </a:txBody>
                  <a:tcPr/>
                </a:tc>
                <a:extLst>
                  <a:ext uri="{0D108BD9-81ED-4DB2-BD59-A6C34878D82A}">
                    <a16:rowId xmlns:a16="http://schemas.microsoft.com/office/drawing/2014/main" val="1095415917"/>
                  </a:ext>
                </a:extLst>
              </a:tr>
              <a:tr h="546955">
                <a:tc>
                  <a:txBody>
                    <a:bodyPr/>
                    <a:lstStyle/>
                    <a:p>
                      <a:r>
                        <a:rPr lang="en-US" sz="1600" dirty="0"/>
                        <a:t>Community Connect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n-lt"/>
                          <a:ea typeface="+mn-ea"/>
                          <a:cs typeface="+mn-cs"/>
                        </a:rPr>
                        <a:t>10 Mbps download and 1 Mbps upload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n-lt"/>
                          <a:ea typeface="+mn-ea"/>
                          <a:cs typeface="+mn-cs"/>
                        </a:rPr>
                        <a:t>25 Mbps download and 3 Mbps upload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n-lt"/>
                          <a:ea typeface="+mn-ea"/>
                          <a:cs typeface="+mn-cs"/>
                        </a:rPr>
                        <a:t>To Be Implemented in Fiscal Year 2020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n-lt"/>
                          <a:ea typeface="+mn-ea"/>
                          <a:cs typeface="+mn-cs"/>
                        </a:rPr>
                        <a:t>Paper Applications</a:t>
                      </a:r>
                    </a:p>
                  </a:txBody>
                  <a:tcPr/>
                </a:tc>
                <a:extLst>
                  <a:ext uri="{0D108BD9-81ED-4DB2-BD59-A6C34878D82A}">
                    <a16:rowId xmlns:a16="http://schemas.microsoft.com/office/drawing/2014/main" val="2797247674"/>
                  </a:ext>
                </a:extLst>
              </a:tr>
              <a:tr h="625448">
                <a:tc>
                  <a:txBody>
                    <a:bodyPr/>
                    <a:lstStyle/>
                    <a:p>
                      <a:r>
                        <a:rPr lang="en-US" sz="1600" dirty="0"/>
                        <a:t>Distance Learning and Telemedicine (DLT)</a:t>
                      </a:r>
                    </a:p>
                  </a:txBody>
                  <a:tcPr/>
                </a:tc>
                <a:tc>
                  <a:txBody>
                    <a:bodyPr/>
                    <a:lstStyle/>
                    <a:p>
                      <a:pPr algn="ctr"/>
                      <a:r>
                        <a:rPr lang="en-US" sz="1600" dirty="0"/>
                        <a:t>N/A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n-lt"/>
                          <a:ea typeface="+mn-ea"/>
                          <a:cs typeface="+mn-cs"/>
                        </a:rPr>
                        <a:t>N/A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n-lt"/>
                          <a:ea typeface="+mn-ea"/>
                          <a:cs typeface="+mn-cs"/>
                        </a:rPr>
                        <a:t>N/A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n-lt"/>
                          <a:ea typeface="+mn-ea"/>
                          <a:cs typeface="+mn-cs"/>
                        </a:rPr>
                        <a:t>N/A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n-lt"/>
                          <a:ea typeface="+mn-ea"/>
                          <a:cs typeface="+mn-cs"/>
                        </a:rPr>
                        <a:t>Paper Applications</a:t>
                      </a:r>
                    </a:p>
                  </a:txBody>
                  <a:tcPr/>
                </a:tc>
                <a:extLst>
                  <a:ext uri="{0D108BD9-81ED-4DB2-BD59-A6C34878D82A}">
                    <a16:rowId xmlns:a16="http://schemas.microsoft.com/office/drawing/2014/main" val="1415664691"/>
                  </a:ext>
                </a:extLst>
              </a:tr>
              <a:tr h="171354">
                <a:tc>
                  <a:txBody>
                    <a:bodyPr/>
                    <a:lstStyle/>
                    <a:p>
                      <a:r>
                        <a:rPr lang="en-US" sz="1600" dirty="0"/>
                        <a:t>ReConnect Program</a:t>
                      </a:r>
                    </a:p>
                  </a:txBody>
                  <a:tcPr/>
                </a:tc>
                <a:tc>
                  <a:txBody>
                    <a:bodyPr/>
                    <a:lstStyle/>
                    <a:p>
                      <a:pPr algn="ctr"/>
                      <a:r>
                        <a:rPr lang="en-US" sz="1600" dirty="0"/>
                        <a:t>90%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n-lt"/>
                          <a:ea typeface="+mn-ea"/>
                          <a:cs typeface="+mn-cs"/>
                        </a:rPr>
                        <a:t>10 Mbps download and 1 Mbps upload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n-lt"/>
                          <a:ea typeface="+mn-ea"/>
                          <a:cs typeface="+mn-cs"/>
                        </a:rPr>
                        <a:t>25 Mbps download and 3 Mbps upload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n-lt"/>
                          <a:ea typeface="+mn-ea"/>
                          <a:cs typeface="+mn-cs"/>
                        </a:rPr>
                        <a:t>Yes, existing requirement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n-lt"/>
                          <a:ea typeface="+mn-ea"/>
                          <a:cs typeface="+mn-cs"/>
                        </a:rPr>
                        <a:t>SalesForce</a:t>
                      </a:r>
                    </a:p>
                  </a:txBody>
                  <a:tcPr/>
                </a:tc>
                <a:extLst>
                  <a:ext uri="{0D108BD9-81ED-4DB2-BD59-A6C34878D82A}">
                    <a16:rowId xmlns:a16="http://schemas.microsoft.com/office/drawing/2014/main" val="3883268536"/>
                  </a:ext>
                </a:extLst>
              </a:tr>
            </a:tbl>
          </a:graphicData>
        </a:graphic>
      </p:graphicFrame>
      <p:sp>
        <p:nvSpPr>
          <p:cNvPr id="3" name="Slide Number Placeholder 2">
            <a:extLst>
              <a:ext uri="{FF2B5EF4-FFF2-40B4-BE49-F238E27FC236}">
                <a16:creationId xmlns:a16="http://schemas.microsoft.com/office/drawing/2014/main" id="{6BD62BF5-0438-403F-AD43-60388E213817}"/>
              </a:ext>
            </a:extLst>
          </p:cNvPr>
          <p:cNvSpPr>
            <a:spLocks noGrp="1"/>
          </p:cNvSpPr>
          <p:nvPr>
            <p:ph type="sldNum" sz="quarter" idx="11"/>
          </p:nvPr>
        </p:nvSpPr>
        <p:spPr>
          <a:xfrm>
            <a:off x="8513324" y="6360538"/>
            <a:ext cx="2743200" cy="365125"/>
          </a:xfrm>
        </p:spPr>
        <p:txBody>
          <a:bodyPr/>
          <a:lstStyle/>
          <a:p>
            <a:fld id="{E1379DFE-2D07-4E4C-BEA9-7A88E8BE5275}" type="slidenum">
              <a:rPr lang="en-US" smtClean="0"/>
              <a:t>13</a:t>
            </a:fld>
            <a:endParaRPr lang="en-US" dirty="0"/>
          </a:p>
        </p:txBody>
      </p:sp>
    </p:spTree>
    <p:extLst>
      <p:ext uri="{BB962C8B-B14F-4D97-AF65-F5344CB8AC3E}">
        <p14:creationId xmlns:p14="http://schemas.microsoft.com/office/powerpoint/2010/main" val="2999790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27050"/>
            <a:ext cx="10515600" cy="1325563"/>
          </a:xfrm>
        </p:spPr>
        <p:txBody>
          <a:bodyPr/>
          <a:lstStyle/>
          <a:p>
            <a:r>
              <a:rPr lang="en-US" dirty="0">
                <a:solidFill>
                  <a:schemeClr val="bg1"/>
                </a:solidFill>
              </a:rPr>
              <a:t>RUS Telecom Program Budget ($ millions) </a:t>
            </a:r>
            <a:br>
              <a:rPr lang="en-US" dirty="0">
                <a:solidFill>
                  <a:schemeClr val="bg1"/>
                </a:solidFill>
              </a:rPr>
            </a:br>
            <a:r>
              <a:rPr lang="en-US" dirty="0">
                <a:solidFill>
                  <a:schemeClr val="bg1"/>
                </a:solidFill>
              </a:rPr>
              <a:t>(As of March 19, 2020)</a:t>
            </a:r>
          </a:p>
        </p:txBody>
      </p:sp>
      <p:graphicFrame>
        <p:nvGraphicFramePr>
          <p:cNvPr id="5" name="Content Placeholder 4">
            <a:extLst>
              <a:ext uri="{FF2B5EF4-FFF2-40B4-BE49-F238E27FC236}">
                <a16:creationId xmlns:a16="http://schemas.microsoft.com/office/drawing/2014/main" id="{3905658C-FB66-408F-A188-1C5AC4069F6B}"/>
              </a:ext>
            </a:extLst>
          </p:cNvPr>
          <p:cNvGraphicFramePr>
            <a:graphicFrameLocks noGrp="1"/>
          </p:cNvGraphicFramePr>
          <p:nvPr>
            <p:ph sz="quarter" idx="13"/>
            <p:extLst>
              <p:ext uri="{D42A27DB-BD31-4B8C-83A1-F6EECF244321}">
                <p14:modId xmlns:p14="http://schemas.microsoft.com/office/powerpoint/2010/main" val="461373002"/>
              </p:ext>
            </p:extLst>
          </p:nvPr>
        </p:nvGraphicFramePr>
        <p:xfrm>
          <a:off x="409770" y="2182257"/>
          <a:ext cx="10944030" cy="3657836"/>
        </p:xfrm>
        <a:graphic>
          <a:graphicData uri="http://schemas.openxmlformats.org/drawingml/2006/table">
            <a:tbl>
              <a:tblPr firstRow="1" bandRow="1">
                <a:tableStyleId>{5C22544A-7EE6-4342-B048-85BDC9FD1C3A}</a:tableStyleId>
              </a:tblPr>
              <a:tblGrid>
                <a:gridCol w="2748639">
                  <a:extLst>
                    <a:ext uri="{9D8B030D-6E8A-4147-A177-3AD203B41FA5}">
                      <a16:colId xmlns:a16="http://schemas.microsoft.com/office/drawing/2014/main" val="1979952743"/>
                    </a:ext>
                  </a:extLst>
                </a:gridCol>
                <a:gridCol w="1591218">
                  <a:extLst>
                    <a:ext uri="{9D8B030D-6E8A-4147-A177-3AD203B41FA5}">
                      <a16:colId xmlns:a16="http://schemas.microsoft.com/office/drawing/2014/main" val="2644831609"/>
                    </a:ext>
                  </a:extLst>
                </a:gridCol>
                <a:gridCol w="1566518">
                  <a:extLst>
                    <a:ext uri="{9D8B030D-6E8A-4147-A177-3AD203B41FA5}">
                      <a16:colId xmlns:a16="http://schemas.microsoft.com/office/drawing/2014/main" val="314776612"/>
                    </a:ext>
                  </a:extLst>
                </a:gridCol>
                <a:gridCol w="1566518">
                  <a:extLst>
                    <a:ext uri="{9D8B030D-6E8A-4147-A177-3AD203B41FA5}">
                      <a16:colId xmlns:a16="http://schemas.microsoft.com/office/drawing/2014/main" val="1466347619"/>
                    </a:ext>
                  </a:extLst>
                </a:gridCol>
                <a:gridCol w="1724298">
                  <a:extLst>
                    <a:ext uri="{9D8B030D-6E8A-4147-A177-3AD203B41FA5}">
                      <a16:colId xmlns:a16="http://schemas.microsoft.com/office/drawing/2014/main" val="1048172831"/>
                    </a:ext>
                  </a:extLst>
                </a:gridCol>
                <a:gridCol w="1746839">
                  <a:extLst>
                    <a:ext uri="{9D8B030D-6E8A-4147-A177-3AD203B41FA5}">
                      <a16:colId xmlns:a16="http://schemas.microsoft.com/office/drawing/2014/main" val="2816598193"/>
                    </a:ext>
                  </a:extLst>
                </a:gridCol>
              </a:tblGrid>
              <a:tr h="381135">
                <a:tc>
                  <a:txBody>
                    <a:bodyPr/>
                    <a:lstStyle/>
                    <a:p>
                      <a:endParaRPr lang="en-US" dirty="0"/>
                    </a:p>
                  </a:txBody>
                  <a:tcPr/>
                </a:tc>
                <a:tc>
                  <a:txBody>
                    <a:bodyPr/>
                    <a:lstStyle/>
                    <a:p>
                      <a:pPr algn="ctr"/>
                      <a:r>
                        <a:rPr lang="en-US" dirty="0"/>
                        <a:t>FY16</a:t>
                      </a:r>
                    </a:p>
                    <a:p>
                      <a:pPr algn="ctr"/>
                      <a:r>
                        <a:rPr lang="en-US" dirty="0"/>
                        <a:t>Obligations</a:t>
                      </a:r>
                    </a:p>
                  </a:txBody>
                  <a:tcPr/>
                </a:tc>
                <a:tc>
                  <a:txBody>
                    <a:bodyPr/>
                    <a:lstStyle/>
                    <a:p>
                      <a:pPr algn="ctr"/>
                      <a:r>
                        <a:rPr lang="en-US" dirty="0"/>
                        <a:t>FY17</a:t>
                      </a:r>
                    </a:p>
                    <a:p>
                      <a:pPr algn="ctr"/>
                      <a:r>
                        <a:rPr lang="en-US" dirty="0"/>
                        <a:t>Obligations</a:t>
                      </a:r>
                    </a:p>
                  </a:txBody>
                  <a:tcPr/>
                </a:tc>
                <a:tc>
                  <a:txBody>
                    <a:bodyPr/>
                    <a:lstStyle/>
                    <a:p>
                      <a:pPr algn="ctr"/>
                      <a:r>
                        <a:rPr lang="en-US" dirty="0"/>
                        <a:t>FY18 Obligations</a:t>
                      </a:r>
                    </a:p>
                  </a:txBody>
                  <a:tcPr/>
                </a:tc>
                <a:tc>
                  <a:txBody>
                    <a:bodyPr/>
                    <a:lstStyle/>
                    <a:p>
                      <a:pPr algn="ctr"/>
                      <a:r>
                        <a:rPr lang="en-US" dirty="0"/>
                        <a:t>FY19 Obligations</a:t>
                      </a:r>
                    </a:p>
                  </a:txBody>
                  <a:tcPr/>
                </a:tc>
                <a:tc>
                  <a:txBody>
                    <a:bodyPr/>
                    <a:lstStyle/>
                    <a:p>
                      <a:pPr algn="ctr"/>
                      <a:r>
                        <a:rPr lang="en-US" dirty="0"/>
                        <a:t>FY20 YTD</a:t>
                      </a:r>
                    </a:p>
                    <a:p>
                      <a:pPr algn="ctr"/>
                      <a:r>
                        <a:rPr lang="en-US" dirty="0"/>
                        <a:t>Obligations</a:t>
                      </a:r>
                    </a:p>
                  </a:txBody>
                  <a:tcPr/>
                </a:tc>
                <a:extLst>
                  <a:ext uri="{0D108BD9-81ED-4DB2-BD59-A6C34878D82A}">
                    <a16:rowId xmlns:a16="http://schemas.microsoft.com/office/drawing/2014/main" val="452653393"/>
                  </a:ext>
                </a:extLst>
              </a:tr>
              <a:tr h="657850">
                <a:tc>
                  <a:txBody>
                    <a:bodyPr/>
                    <a:lstStyle/>
                    <a:p>
                      <a:r>
                        <a:rPr lang="en-US" dirty="0"/>
                        <a:t>Telecommunications Infrastructure Program</a:t>
                      </a:r>
                    </a:p>
                  </a:txBody>
                  <a:tcPr/>
                </a:tc>
                <a:tc>
                  <a:txBody>
                    <a:bodyPr/>
                    <a:lstStyle/>
                    <a:p>
                      <a:r>
                        <a:rPr lang="en-US" dirty="0"/>
                        <a:t>         191</a:t>
                      </a:r>
                    </a:p>
                  </a:txBody>
                  <a:tcPr/>
                </a:tc>
                <a:tc>
                  <a:txBody>
                    <a:bodyPr/>
                    <a:lstStyle/>
                    <a:p>
                      <a:r>
                        <a:rPr lang="en-US" dirty="0"/>
                        <a:t>      411</a:t>
                      </a:r>
                    </a:p>
                  </a:txBody>
                  <a:tcPr/>
                </a:tc>
                <a:tc>
                  <a:txBody>
                    <a:bodyPr/>
                    <a:lstStyle/>
                    <a:p>
                      <a:r>
                        <a:rPr lang="en-US" dirty="0"/>
                        <a:t>         162</a:t>
                      </a:r>
                    </a:p>
                  </a:txBody>
                  <a:tcPr/>
                </a:tc>
                <a:tc>
                  <a:txBody>
                    <a:bodyPr/>
                    <a:lstStyle/>
                    <a:p>
                      <a:r>
                        <a:rPr lang="en-US" dirty="0"/>
                        <a:t>        181</a:t>
                      </a:r>
                    </a:p>
                  </a:txBody>
                  <a:tcPr/>
                </a:tc>
                <a:tc>
                  <a:txBody>
                    <a:bodyPr/>
                    <a:lstStyle/>
                    <a:p>
                      <a:r>
                        <a:rPr lang="en-US" dirty="0"/>
                        <a:t>          66</a:t>
                      </a:r>
                    </a:p>
                  </a:txBody>
                  <a:tcPr/>
                </a:tc>
                <a:extLst>
                  <a:ext uri="{0D108BD9-81ED-4DB2-BD59-A6C34878D82A}">
                    <a16:rowId xmlns:a16="http://schemas.microsoft.com/office/drawing/2014/main" val="2898230406"/>
                  </a:ext>
                </a:extLst>
              </a:tr>
              <a:tr h="657850">
                <a:tc>
                  <a:txBody>
                    <a:bodyPr/>
                    <a:lstStyle/>
                    <a:p>
                      <a:r>
                        <a:rPr lang="en-US" dirty="0"/>
                        <a:t>Rural Broadband Program</a:t>
                      </a:r>
                    </a:p>
                  </a:txBody>
                  <a:tcPr/>
                </a:tc>
                <a:tc>
                  <a:txBody>
                    <a:bodyPr/>
                    <a:lstStyle/>
                    <a:p>
                      <a:r>
                        <a:rPr lang="en-US" dirty="0"/>
                        <a:t>            4</a:t>
                      </a:r>
                    </a:p>
                  </a:txBody>
                  <a:tcPr/>
                </a:tc>
                <a:tc>
                  <a:txBody>
                    <a:bodyPr/>
                    <a:lstStyle/>
                    <a:p>
                      <a:r>
                        <a:rPr lang="en-US" dirty="0"/>
                        <a:t>        26</a:t>
                      </a:r>
                    </a:p>
                  </a:txBody>
                  <a:tcPr/>
                </a:tc>
                <a:tc>
                  <a:txBody>
                    <a:bodyPr/>
                    <a:lstStyle/>
                    <a:p>
                      <a:r>
                        <a:rPr lang="en-US" dirty="0"/>
                        <a:t>           22 </a:t>
                      </a:r>
                    </a:p>
                  </a:txBody>
                  <a:tcPr/>
                </a:tc>
                <a:tc>
                  <a:txBody>
                    <a:bodyPr/>
                    <a:lstStyle/>
                    <a:p>
                      <a:r>
                        <a:rPr lang="en-US" dirty="0"/>
                        <a:t>          37</a:t>
                      </a:r>
                    </a:p>
                  </a:txBody>
                  <a:tcPr/>
                </a:tc>
                <a:tc>
                  <a:txBody>
                    <a:bodyPr/>
                    <a:lstStyle/>
                    <a:p>
                      <a:r>
                        <a:rPr lang="en-US" dirty="0"/>
                        <a:t>             9</a:t>
                      </a:r>
                    </a:p>
                  </a:txBody>
                  <a:tcPr/>
                </a:tc>
                <a:extLst>
                  <a:ext uri="{0D108BD9-81ED-4DB2-BD59-A6C34878D82A}">
                    <a16:rowId xmlns:a16="http://schemas.microsoft.com/office/drawing/2014/main" val="1095415917"/>
                  </a:ext>
                </a:extLst>
              </a:tr>
              <a:tr h="381135">
                <a:tc>
                  <a:txBody>
                    <a:bodyPr/>
                    <a:lstStyle/>
                    <a:p>
                      <a:r>
                        <a:rPr lang="en-US" dirty="0"/>
                        <a:t>Community Connect</a:t>
                      </a:r>
                    </a:p>
                  </a:txBody>
                  <a:tcPr/>
                </a:tc>
                <a:tc>
                  <a:txBody>
                    <a:bodyPr/>
                    <a:lstStyle/>
                    <a:p>
                      <a:r>
                        <a:rPr lang="en-US" dirty="0"/>
                        <a:t>          12</a:t>
                      </a:r>
                    </a:p>
                  </a:txBody>
                  <a:tcPr/>
                </a:tc>
                <a:tc>
                  <a:txBody>
                    <a:bodyPr/>
                    <a:lstStyle/>
                    <a:p>
                      <a:r>
                        <a:rPr lang="en-US" dirty="0"/>
                        <a:t>        25</a:t>
                      </a:r>
                    </a:p>
                  </a:txBody>
                  <a:tcPr/>
                </a:tc>
                <a:tc>
                  <a:txBody>
                    <a:bodyPr/>
                    <a:lstStyle/>
                    <a:p>
                      <a:r>
                        <a:rPr lang="en-US" dirty="0"/>
                        <a:t>           44</a:t>
                      </a:r>
                    </a:p>
                  </a:txBody>
                  <a:tcPr/>
                </a:tc>
                <a:tc>
                  <a:txBody>
                    <a:bodyPr/>
                    <a:lstStyle/>
                    <a:p>
                      <a:r>
                        <a:rPr lang="en-US" dirty="0"/>
                        <a:t>          18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8</a:t>
                      </a:r>
                    </a:p>
                  </a:txBody>
                  <a:tcPr/>
                </a:tc>
                <a:extLst>
                  <a:ext uri="{0D108BD9-81ED-4DB2-BD59-A6C34878D82A}">
                    <a16:rowId xmlns:a16="http://schemas.microsoft.com/office/drawing/2014/main" val="2797247674"/>
                  </a:ext>
                </a:extLst>
              </a:tr>
              <a:tr h="939786">
                <a:tc>
                  <a:txBody>
                    <a:bodyPr/>
                    <a:lstStyle/>
                    <a:p>
                      <a:r>
                        <a:rPr lang="en-US" dirty="0"/>
                        <a:t>Distance Learning and Telemedicine (DLT) Program</a:t>
                      </a:r>
                    </a:p>
                  </a:txBody>
                  <a:tcPr/>
                </a:tc>
                <a:tc>
                  <a:txBody>
                    <a:bodyPr/>
                    <a:lstStyle/>
                    <a:p>
                      <a:r>
                        <a:rPr lang="en-US" dirty="0"/>
                        <a:t>          21</a:t>
                      </a:r>
                    </a:p>
                  </a:txBody>
                  <a:tcPr/>
                </a:tc>
                <a:tc>
                  <a:txBody>
                    <a:bodyPr/>
                    <a:lstStyle/>
                    <a:p>
                      <a:r>
                        <a:rPr lang="en-US" dirty="0"/>
                        <a:t>        21</a:t>
                      </a:r>
                    </a:p>
                  </a:txBody>
                  <a:tcPr/>
                </a:tc>
                <a:tc>
                  <a:txBody>
                    <a:bodyPr/>
                    <a:lstStyle/>
                    <a:p>
                      <a:r>
                        <a:rPr lang="en-US" dirty="0"/>
                        <a:t>           45</a:t>
                      </a:r>
                    </a:p>
                  </a:txBody>
                  <a:tcPr/>
                </a:tc>
                <a:tc>
                  <a:txBody>
                    <a:bodyPr/>
                    <a:lstStyle/>
                    <a:p>
                      <a:r>
                        <a:rPr lang="en-US" dirty="0"/>
                        <a:t>          46</a:t>
                      </a:r>
                    </a:p>
                  </a:txBody>
                  <a:tcPr/>
                </a:tc>
                <a:tc>
                  <a:txBody>
                    <a:bodyPr/>
                    <a:lstStyle/>
                    <a:p>
                      <a:endParaRPr lang="en-US" dirty="0"/>
                    </a:p>
                  </a:txBody>
                  <a:tcPr/>
                </a:tc>
                <a:extLst>
                  <a:ext uri="{0D108BD9-81ED-4DB2-BD59-A6C34878D82A}">
                    <a16:rowId xmlns:a16="http://schemas.microsoft.com/office/drawing/2014/main" val="1415664691"/>
                  </a:ext>
                </a:extLst>
              </a:tr>
              <a:tr h="381135">
                <a:tc>
                  <a:txBody>
                    <a:bodyPr/>
                    <a:lstStyle/>
                    <a:p>
                      <a:r>
                        <a:rPr lang="en-US" dirty="0"/>
                        <a:t>ReConnect Program</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            7</a:t>
                      </a:r>
                    </a:p>
                  </a:txBody>
                  <a:tcPr/>
                </a:tc>
                <a:tc>
                  <a:txBody>
                    <a:bodyPr/>
                    <a:lstStyle/>
                    <a:p>
                      <a:r>
                        <a:rPr lang="en-US" dirty="0"/>
                        <a:t>          744</a:t>
                      </a:r>
                    </a:p>
                  </a:txBody>
                  <a:tcPr/>
                </a:tc>
                <a:extLst>
                  <a:ext uri="{0D108BD9-81ED-4DB2-BD59-A6C34878D82A}">
                    <a16:rowId xmlns:a16="http://schemas.microsoft.com/office/drawing/2014/main" val="3883268536"/>
                  </a:ext>
                </a:extLst>
              </a:tr>
            </a:tbl>
          </a:graphicData>
        </a:graphic>
      </p:graphicFrame>
      <p:sp>
        <p:nvSpPr>
          <p:cNvPr id="3" name="Slide Number Placeholder 2">
            <a:extLst>
              <a:ext uri="{FF2B5EF4-FFF2-40B4-BE49-F238E27FC236}">
                <a16:creationId xmlns:a16="http://schemas.microsoft.com/office/drawing/2014/main" id="{6BD62BF5-0438-403F-AD43-60388E213817}"/>
              </a:ext>
            </a:extLst>
          </p:cNvPr>
          <p:cNvSpPr>
            <a:spLocks noGrp="1"/>
          </p:cNvSpPr>
          <p:nvPr>
            <p:ph type="sldNum" sz="quarter" idx="11"/>
          </p:nvPr>
        </p:nvSpPr>
        <p:spPr/>
        <p:txBody>
          <a:bodyPr/>
          <a:lstStyle/>
          <a:p>
            <a:fld id="{E1379DFE-2D07-4E4C-BEA9-7A88E8BE5275}" type="slidenum">
              <a:rPr lang="en-US" smtClean="0"/>
              <a:t>14</a:t>
            </a:fld>
            <a:endParaRPr lang="en-US" dirty="0"/>
          </a:p>
        </p:txBody>
      </p:sp>
    </p:spTree>
    <p:extLst>
      <p:ext uri="{BB962C8B-B14F-4D97-AF65-F5344CB8AC3E}">
        <p14:creationId xmlns:p14="http://schemas.microsoft.com/office/powerpoint/2010/main" val="3532303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B8468E24-A4B2-FA47-8D6F-7955AAFC5AD2}"/>
              </a:ext>
            </a:extLst>
          </p:cNvPr>
          <p:cNvPicPr>
            <a:picLocks noChangeAspect="1"/>
          </p:cNvPicPr>
          <p:nvPr/>
        </p:nvPicPr>
        <p:blipFill>
          <a:blip r:embed="rId3"/>
          <a:stretch>
            <a:fillRect/>
          </a:stretch>
        </p:blipFill>
        <p:spPr>
          <a:xfrm>
            <a:off x="0" y="0"/>
            <a:ext cx="12192000" cy="6858000"/>
          </a:xfrm>
          <a:prstGeom prst="rect">
            <a:avLst/>
          </a:prstGeom>
        </p:spPr>
      </p:pic>
      <p:pic>
        <p:nvPicPr>
          <p:cNvPr id="11" name="Content Placeholder 10" descr="A close up of a sign&#10;&#10;Description automatically generated">
            <a:extLst>
              <a:ext uri="{FF2B5EF4-FFF2-40B4-BE49-F238E27FC236}">
                <a16:creationId xmlns:a16="http://schemas.microsoft.com/office/drawing/2014/main" id="{5E6E1AA8-FC50-1C4B-B413-C61F0821B2BE}"/>
              </a:ext>
            </a:extLst>
          </p:cNvPr>
          <p:cNvPicPr>
            <a:picLocks noGrp="1" noChangeAspect="1"/>
          </p:cNvPicPr>
          <p:nvPr>
            <p:ph idx="1"/>
          </p:nvPr>
        </p:nvPicPr>
        <p:blipFill>
          <a:blip r:embed="rId4"/>
          <a:stretch>
            <a:fillRect/>
          </a:stretch>
        </p:blipFill>
        <p:spPr>
          <a:xfrm>
            <a:off x="0" y="0"/>
            <a:ext cx="9939128" cy="6858000"/>
          </a:xfrm>
          <a:prstGeom prst="rect">
            <a:avLst/>
          </a:prstGeom>
        </p:spPr>
      </p:pic>
      <p:sp>
        <p:nvSpPr>
          <p:cNvPr id="2" name="Slide Number Placeholder 1">
            <a:extLst>
              <a:ext uri="{FF2B5EF4-FFF2-40B4-BE49-F238E27FC236}">
                <a16:creationId xmlns:a16="http://schemas.microsoft.com/office/drawing/2014/main" id="{C8E51C81-233D-4BD1-8448-435A391B5CE7}"/>
              </a:ext>
            </a:extLst>
          </p:cNvPr>
          <p:cNvSpPr>
            <a:spLocks noGrp="1"/>
          </p:cNvSpPr>
          <p:nvPr>
            <p:ph type="sldNum" sz="quarter" idx="12"/>
          </p:nvPr>
        </p:nvSpPr>
        <p:spPr/>
        <p:txBody>
          <a:bodyPr/>
          <a:lstStyle/>
          <a:p>
            <a:fld id="{262BAFDC-492D-CB4D-B02A-4A44B4604C8A}" type="slidenum">
              <a:rPr lang="en-US" smtClean="0"/>
              <a:t>15</a:t>
            </a:fld>
            <a:endParaRPr lang="en-US"/>
          </a:p>
        </p:txBody>
      </p:sp>
      <p:grpSp>
        <p:nvGrpSpPr>
          <p:cNvPr id="45" name="Group 44">
            <a:extLst>
              <a:ext uri="{FF2B5EF4-FFF2-40B4-BE49-F238E27FC236}">
                <a16:creationId xmlns:a16="http://schemas.microsoft.com/office/drawing/2014/main" id="{04E5DF72-C030-9544-87C8-DD1F6D52400B}"/>
              </a:ext>
            </a:extLst>
          </p:cNvPr>
          <p:cNvGrpSpPr/>
          <p:nvPr/>
        </p:nvGrpSpPr>
        <p:grpSpPr>
          <a:xfrm>
            <a:off x="3276600" y="4939343"/>
            <a:ext cx="3390917" cy="1675215"/>
            <a:chOff x="3276600" y="4939343"/>
            <a:chExt cx="3390917" cy="1675215"/>
          </a:xfrm>
        </p:grpSpPr>
        <p:sp>
          <p:nvSpPr>
            <p:cNvPr id="4" name="TextBox 3">
              <a:extLst>
                <a:ext uri="{FF2B5EF4-FFF2-40B4-BE49-F238E27FC236}">
                  <a16:creationId xmlns:a16="http://schemas.microsoft.com/office/drawing/2014/main" id="{6DCD56BA-051C-5840-8AA2-0AC81144F202}"/>
                </a:ext>
              </a:extLst>
            </p:cNvPr>
            <p:cNvSpPr txBox="1"/>
            <p:nvPr/>
          </p:nvSpPr>
          <p:spPr>
            <a:xfrm>
              <a:off x="3276600" y="5530283"/>
              <a:ext cx="1501238" cy="623248"/>
            </a:xfrm>
            <a:prstGeom prst="rect">
              <a:avLst/>
            </a:prstGeom>
            <a:noFill/>
          </p:spPr>
          <p:txBody>
            <a:bodyPr wrap="square" rtlCol="0">
              <a:spAutoFit/>
            </a:bodyPr>
            <a:lstStyle/>
            <a:p>
              <a:r>
                <a:rPr lang="en-US" sz="1700" b="1" dirty="0">
                  <a:solidFill>
                    <a:srgbClr val="16254C"/>
                  </a:solidFill>
                  <a:latin typeface="Arial" panose="020B0604020202020204" pitchFamily="34" charset="0"/>
                  <a:cs typeface="Arial" panose="020B0604020202020204" pitchFamily="34" charset="0"/>
                </a:rPr>
                <a:t>$555 </a:t>
              </a:r>
              <a:r>
                <a:rPr lang="en-US" sz="1750" b="1" dirty="0">
                  <a:solidFill>
                    <a:srgbClr val="16254C"/>
                  </a:solidFill>
                  <a:latin typeface="Arial" panose="020B0604020202020204" pitchFamily="34" charset="0"/>
                  <a:cs typeface="Arial" panose="020B0604020202020204" pitchFamily="34" charset="0"/>
                </a:rPr>
                <a:t>million</a:t>
              </a:r>
              <a:r>
                <a:rPr lang="en-US" sz="1700" b="1" dirty="0">
                  <a:solidFill>
                    <a:srgbClr val="16254C"/>
                  </a:solidFill>
                  <a:latin typeface="Arial" panose="020B0604020202020204" pitchFamily="34" charset="0"/>
                  <a:cs typeface="Arial" panose="020B0604020202020204" pitchFamily="34" charset="0"/>
                </a:rPr>
                <a:t> in funding</a:t>
              </a:r>
            </a:p>
          </p:txBody>
        </p:sp>
        <p:grpSp>
          <p:nvGrpSpPr>
            <p:cNvPr id="5" name="Group 4">
              <a:extLst>
                <a:ext uri="{FF2B5EF4-FFF2-40B4-BE49-F238E27FC236}">
                  <a16:creationId xmlns:a16="http://schemas.microsoft.com/office/drawing/2014/main" id="{1B1901E4-701A-DF4A-AFD9-E686F52983B2}"/>
                </a:ext>
              </a:extLst>
            </p:cNvPr>
            <p:cNvGrpSpPr/>
            <p:nvPr/>
          </p:nvGrpSpPr>
          <p:grpSpPr>
            <a:xfrm>
              <a:off x="5077261" y="4990003"/>
              <a:ext cx="1590256" cy="1624555"/>
              <a:chOff x="5325256" y="4855371"/>
              <a:chExt cx="1590256" cy="1624555"/>
            </a:xfrm>
          </p:grpSpPr>
          <p:sp>
            <p:nvSpPr>
              <p:cNvPr id="3" name="Oval 2">
                <a:extLst>
                  <a:ext uri="{FF2B5EF4-FFF2-40B4-BE49-F238E27FC236}">
                    <a16:creationId xmlns:a16="http://schemas.microsoft.com/office/drawing/2014/main" id="{439E3C6F-A814-0441-B955-59B2008C6C71}"/>
                  </a:ext>
                </a:extLst>
              </p:cNvPr>
              <p:cNvSpPr/>
              <p:nvPr/>
            </p:nvSpPr>
            <p:spPr>
              <a:xfrm>
                <a:off x="5325256" y="4855371"/>
                <a:ext cx="1590256" cy="1624555"/>
              </a:xfrm>
              <a:prstGeom prst="ellipse">
                <a:avLst/>
              </a:prstGeom>
              <a:solidFill>
                <a:srgbClr val="C88B2A"/>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58C70E1-3134-E54F-B95A-0BE224BCC4D6}"/>
                  </a:ext>
                </a:extLst>
              </p:cNvPr>
              <p:cNvSpPr txBox="1"/>
              <p:nvPr/>
            </p:nvSpPr>
            <p:spPr>
              <a:xfrm>
                <a:off x="5358901" y="5041709"/>
                <a:ext cx="1548384" cy="1323439"/>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2020</a:t>
                </a:r>
              </a:p>
              <a:p>
                <a:pPr algn="ctr"/>
                <a:r>
                  <a:rPr lang="en-US" sz="1600" dirty="0">
                    <a:solidFill>
                      <a:schemeClr val="bg1"/>
                    </a:solidFill>
                    <a:latin typeface="Arial" panose="020B0604020202020204" pitchFamily="34" charset="0"/>
                    <a:cs typeface="Arial" panose="020B0604020202020204" pitchFamily="34" charset="0"/>
                  </a:rPr>
                  <a:t> Further Consolidated Appropriations</a:t>
                </a:r>
              </a:p>
              <a:p>
                <a:pPr algn="ctr"/>
                <a:r>
                  <a:rPr lang="en-US" sz="1600" dirty="0">
                    <a:solidFill>
                      <a:schemeClr val="bg1"/>
                    </a:solidFill>
                    <a:latin typeface="Arial" panose="020B0604020202020204" pitchFamily="34" charset="0"/>
                    <a:cs typeface="Arial" panose="020B0604020202020204" pitchFamily="34" charset="0"/>
                  </a:rPr>
                  <a:t>Act</a:t>
                </a:r>
              </a:p>
            </p:txBody>
          </p:sp>
        </p:grpSp>
        <p:cxnSp>
          <p:nvCxnSpPr>
            <p:cNvPr id="9" name="Straight Connector 8">
              <a:extLst>
                <a:ext uri="{FF2B5EF4-FFF2-40B4-BE49-F238E27FC236}">
                  <a16:creationId xmlns:a16="http://schemas.microsoft.com/office/drawing/2014/main" id="{D0EDAF83-D9A4-5D4B-AA8D-690207B4C1E2}"/>
                </a:ext>
              </a:extLst>
            </p:cNvPr>
            <p:cNvCxnSpPr>
              <a:cxnSpLocks/>
            </p:cNvCxnSpPr>
            <p:nvPr/>
          </p:nvCxnSpPr>
          <p:spPr>
            <a:xfrm flipV="1">
              <a:off x="4770408" y="5791200"/>
              <a:ext cx="306853" cy="10648"/>
            </a:xfrm>
            <a:prstGeom prst="line">
              <a:avLst/>
            </a:prstGeom>
            <a:ln w="76200">
              <a:solidFill>
                <a:srgbClr val="16254C"/>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A168771E-F566-324A-B423-AA21E7E84823}"/>
                </a:ext>
              </a:extLst>
            </p:cNvPr>
            <p:cNvGrpSpPr/>
            <p:nvPr/>
          </p:nvGrpSpPr>
          <p:grpSpPr>
            <a:xfrm>
              <a:off x="3860641" y="4939343"/>
              <a:ext cx="333156" cy="556926"/>
              <a:chOff x="3860625" y="4973357"/>
              <a:chExt cx="333156" cy="556926"/>
            </a:xfrm>
          </p:grpSpPr>
          <p:cxnSp>
            <p:nvCxnSpPr>
              <p:cNvPr id="15" name="Straight Connector 14">
                <a:extLst>
                  <a:ext uri="{FF2B5EF4-FFF2-40B4-BE49-F238E27FC236}">
                    <a16:creationId xmlns:a16="http://schemas.microsoft.com/office/drawing/2014/main" id="{AA42C6FC-E89E-1A4E-A067-7B8E187DD461}"/>
                  </a:ext>
                </a:extLst>
              </p:cNvPr>
              <p:cNvCxnSpPr>
                <a:cxnSpLocks/>
              </p:cNvCxnSpPr>
              <p:nvPr/>
            </p:nvCxnSpPr>
            <p:spPr>
              <a:xfrm>
                <a:off x="4017917" y="4990003"/>
                <a:ext cx="0" cy="540280"/>
              </a:xfrm>
              <a:prstGeom prst="line">
                <a:avLst/>
              </a:prstGeom>
              <a:ln w="76200">
                <a:solidFill>
                  <a:srgbClr val="16254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C453596-B0CB-F245-8173-8420373957CF}"/>
                  </a:ext>
                </a:extLst>
              </p:cNvPr>
              <p:cNvCxnSpPr>
                <a:cxnSpLocks/>
              </p:cNvCxnSpPr>
              <p:nvPr/>
            </p:nvCxnSpPr>
            <p:spPr>
              <a:xfrm flipH="1">
                <a:off x="3860625" y="4973357"/>
                <a:ext cx="177975" cy="202984"/>
              </a:xfrm>
              <a:prstGeom prst="line">
                <a:avLst/>
              </a:prstGeom>
              <a:ln w="76200">
                <a:solidFill>
                  <a:srgbClr val="16254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09A5E39-907B-C743-A7FE-23A24BD0BA65}"/>
                  </a:ext>
                </a:extLst>
              </p:cNvPr>
              <p:cNvCxnSpPr>
                <a:cxnSpLocks/>
              </p:cNvCxnSpPr>
              <p:nvPr/>
            </p:nvCxnSpPr>
            <p:spPr>
              <a:xfrm>
                <a:off x="3994541" y="4973917"/>
                <a:ext cx="199240" cy="206065"/>
              </a:xfrm>
              <a:prstGeom prst="line">
                <a:avLst/>
              </a:prstGeom>
              <a:ln w="76200">
                <a:solidFill>
                  <a:srgbClr val="16254C"/>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962805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A0CA9B-16EC-4278-8D83-58DBB0C79821}"/>
              </a:ext>
            </a:extLst>
          </p:cNvPr>
          <p:cNvSpPr>
            <a:spLocks noGrp="1"/>
          </p:cNvSpPr>
          <p:nvPr>
            <p:ph idx="1"/>
          </p:nvPr>
        </p:nvSpPr>
        <p:spPr/>
        <p:txBody>
          <a:bodyPr>
            <a:normAutofit/>
          </a:bodyPr>
          <a:lstStyle/>
          <a:p>
            <a:r>
              <a:rPr lang="en-US" dirty="0"/>
              <a:t>Section 6210 (2018 Farm Bill) Smart Utility Authority for Broadband</a:t>
            </a:r>
          </a:p>
          <a:p>
            <a:endParaRPr lang="en-US" dirty="0"/>
          </a:p>
          <a:p>
            <a:pPr marL="457200" lvl="1" indent="0">
              <a:buNone/>
            </a:pPr>
            <a:r>
              <a:rPr lang="en-US" dirty="0"/>
              <a:t>(1) The Secretary (of Agriculture) may allow a recipient of a grant, loan, or loan guarantee provided by the Office of Rural Development under this title (7USC 1981) to use not more than 10% of the amount so provided –</a:t>
            </a:r>
          </a:p>
          <a:p>
            <a:pPr marL="457200" lvl="1" indent="0">
              <a:buNone/>
            </a:pPr>
            <a:endParaRPr lang="en-US" dirty="0"/>
          </a:p>
          <a:p>
            <a:pPr marL="457200" lvl="1" indent="0">
              <a:buNone/>
            </a:pPr>
            <a:r>
              <a:rPr lang="en-US" dirty="0"/>
              <a:t>	(A) for any activity for which assistance may be provided under Section 601 of the Rural Electrification Act of 1936; or</a:t>
            </a:r>
          </a:p>
          <a:p>
            <a:pPr marL="457200" lvl="1" indent="0">
              <a:buNone/>
            </a:pPr>
            <a:endParaRPr lang="en-US" dirty="0"/>
          </a:p>
          <a:p>
            <a:pPr marL="457200" lvl="1" indent="0">
              <a:buNone/>
            </a:pPr>
            <a:r>
              <a:rPr lang="en-US" dirty="0"/>
              <a:t>	(B) to construct other broadband infrastructure</a:t>
            </a:r>
          </a:p>
          <a:p>
            <a:pPr marL="457200" lvl="1" indent="0">
              <a:buNone/>
            </a:pPr>
            <a:endParaRPr lang="en-US" dirty="0"/>
          </a:p>
          <a:p>
            <a:pPr marL="457200" lvl="1" indent="0">
              <a:buNone/>
            </a:pPr>
            <a:r>
              <a:rPr lang="en-US" dirty="0"/>
              <a:t>(2) Paragraph (1) of this subsection shall not provide funding under paragraph (1) if the funding would result in competitive harm to any grant, loan, or loan guarantee provided under the Rural Electrification Act of 1936.</a:t>
            </a:r>
          </a:p>
          <a:p>
            <a:pPr marL="457200" lvl="1" indent="0">
              <a:buNone/>
            </a:pPr>
            <a:endParaRPr lang="en-US" dirty="0"/>
          </a:p>
          <a:p>
            <a:pPr marL="457200" lvl="1" indent="0">
              <a:buNone/>
            </a:pPr>
            <a:r>
              <a:rPr lang="en-US" dirty="0"/>
              <a:t>A recipient who sets aside fund under this subsection may use the funds only in an area that is not being provided with the minimum acceptable level of broadband service established under section 601(e), unless the recipient meets the requirements of section 601 (d).</a:t>
            </a:r>
          </a:p>
        </p:txBody>
      </p:sp>
      <p:sp>
        <p:nvSpPr>
          <p:cNvPr id="3" name="Title 2">
            <a:extLst>
              <a:ext uri="{FF2B5EF4-FFF2-40B4-BE49-F238E27FC236}">
                <a16:creationId xmlns:a16="http://schemas.microsoft.com/office/drawing/2014/main" id="{AC8F26AE-47F5-4C3C-A74D-6DEBFB20B3DA}"/>
              </a:ext>
            </a:extLst>
          </p:cNvPr>
          <p:cNvSpPr>
            <a:spLocks noGrp="1"/>
          </p:cNvSpPr>
          <p:nvPr>
            <p:ph type="title"/>
          </p:nvPr>
        </p:nvSpPr>
        <p:spPr/>
        <p:txBody>
          <a:bodyPr/>
          <a:lstStyle/>
          <a:p>
            <a:r>
              <a:rPr lang="en-US" dirty="0"/>
              <a:t>Smart Grid and Middle Mile Solutions</a:t>
            </a:r>
          </a:p>
        </p:txBody>
      </p:sp>
    </p:spTree>
    <p:extLst>
      <p:ext uri="{BB962C8B-B14F-4D97-AF65-F5344CB8AC3E}">
        <p14:creationId xmlns:p14="http://schemas.microsoft.com/office/powerpoint/2010/main" val="2332768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E6D56F-96CE-4792-9346-5482C061887E}"/>
              </a:ext>
            </a:extLst>
          </p:cNvPr>
          <p:cNvSpPr>
            <a:spLocks noGrp="1"/>
          </p:cNvSpPr>
          <p:nvPr>
            <p:ph idx="1"/>
          </p:nvPr>
        </p:nvSpPr>
        <p:spPr/>
        <p:txBody>
          <a:bodyPr/>
          <a:lstStyle/>
          <a:p>
            <a:r>
              <a:rPr lang="en-US" dirty="0"/>
              <a:t>Section 701</a:t>
            </a:r>
          </a:p>
          <a:p>
            <a:r>
              <a:rPr lang="en-US" dirty="0"/>
              <a:t>The Secretary (of Agriculture) shall promptly make available to the public, a fully searchable database on the website of the Rural Utilities Service that contains information on all retail broadband projects provided assistance or for which assistance is sought that are administered by the Secretary, including, at a minimum:</a:t>
            </a:r>
          </a:p>
          <a:p>
            <a:pPr lvl="1"/>
            <a:r>
              <a:rPr lang="en-US" dirty="0"/>
              <a:t>Applicant ID</a:t>
            </a:r>
          </a:p>
          <a:p>
            <a:pPr lvl="1"/>
            <a:r>
              <a:rPr lang="en-US" dirty="0"/>
              <a:t>Description of project</a:t>
            </a:r>
          </a:p>
          <a:p>
            <a:pPr lvl="1"/>
            <a:r>
              <a:rPr lang="en-US" dirty="0"/>
              <a:t>Map of proposed service area</a:t>
            </a:r>
          </a:p>
          <a:p>
            <a:pPr lvl="1"/>
            <a:r>
              <a:rPr lang="en-US" dirty="0"/>
              <a:t>Status of application</a:t>
            </a:r>
          </a:p>
          <a:p>
            <a:pPr lvl="1"/>
            <a:r>
              <a:rPr lang="en-US" dirty="0"/>
              <a:t>Estimated number and proportion of service points without fixed broadband service</a:t>
            </a:r>
          </a:p>
          <a:p>
            <a:pPr lvl="1"/>
            <a:r>
              <a:rPr lang="en-US" dirty="0"/>
              <a:t>Notice of each entity receiving USDA broadband assistance in the area, along with its annual report that is submitted (redact as needed to protect any proprietary information)</a:t>
            </a:r>
          </a:p>
          <a:p>
            <a:pPr lvl="1"/>
            <a:endParaRPr lang="en-US" dirty="0"/>
          </a:p>
          <a:p>
            <a:pPr lvl="1"/>
            <a:r>
              <a:rPr lang="en-US" dirty="0"/>
              <a:t>45 day public challenge period to any retail broadband proposed service area receiving USDA funds</a:t>
            </a:r>
          </a:p>
          <a:p>
            <a:pPr lvl="1"/>
            <a:endParaRPr lang="en-US" dirty="0"/>
          </a:p>
          <a:p>
            <a:pPr lvl="1"/>
            <a:r>
              <a:rPr lang="en-US" dirty="0"/>
              <a:t>Conduct site specific testing to verify unavailability of any retail broadband service.</a:t>
            </a:r>
          </a:p>
        </p:txBody>
      </p:sp>
      <p:sp>
        <p:nvSpPr>
          <p:cNvPr id="3" name="Title 2">
            <a:extLst>
              <a:ext uri="{FF2B5EF4-FFF2-40B4-BE49-F238E27FC236}">
                <a16:creationId xmlns:a16="http://schemas.microsoft.com/office/drawing/2014/main" id="{F007323B-1B14-4714-AC68-43FD13066773}"/>
              </a:ext>
            </a:extLst>
          </p:cNvPr>
          <p:cNvSpPr>
            <a:spLocks noGrp="1"/>
          </p:cNvSpPr>
          <p:nvPr>
            <p:ph type="title"/>
          </p:nvPr>
        </p:nvSpPr>
        <p:spPr/>
        <p:txBody>
          <a:bodyPr/>
          <a:lstStyle/>
          <a:p>
            <a:r>
              <a:rPr lang="en-US" dirty="0"/>
              <a:t>Public Notice, Assessments, and Reporting Requirements</a:t>
            </a:r>
          </a:p>
        </p:txBody>
      </p:sp>
    </p:spTree>
    <p:extLst>
      <p:ext uri="{BB962C8B-B14F-4D97-AF65-F5344CB8AC3E}">
        <p14:creationId xmlns:p14="http://schemas.microsoft.com/office/powerpoint/2010/main" val="177715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USDA Rural Development U.S. Department of Agricultur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5275" y="3038475"/>
            <a:ext cx="4171950"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idx="4294967295"/>
          </p:nvPr>
        </p:nvSpPr>
        <p:spPr/>
        <p:txBody>
          <a:bodyPr/>
          <a:lstStyle/>
          <a:p>
            <a:r>
              <a:rPr lang="en-US" dirty="0">
                <a:solidFill>
                  <a:srgbClr val="16254C"/>
                </a:solidFill>
              </a:rPr>
              <a:t>End Slide </a:t>
            </a:r>
          </a:p>
        </p:txBody>
      </p:sp>
      <p:sp>
        <p:nvSpPr>
          <p:cNvPr id="5" name="TextBox 4">
            <a:extLst>
              <a:ext uri="{FF2B5EF4-FFF2-40B4-BE49-F238E27FC236}">
                <a16:creationId xmlns:a16="http://schemas.microsoft.com/office/drawing/2014/main" id="{1B0ABADE-EE4E-4272-8999-E7BC97300607}"/>
              </a:ext>
            </a:extLst>
          </p:cNvPr>
          <p:cNvSpPr txBox="1"/>
          <p:nvPr/>
        </p:nvSpPr>
        <p:spPr>
          <a:xfrm>
            <a:off x="3098728" y="5681609"/>
            <a:ext cx="6185043" cy="369332"/>
          </a:xfrm>
          <a:prstGeom prst="rect">
            <a:avLst/>
          </a:prstGeom>
          <a:noFill/>
        </p:spPr>
        <p:txBody>
          <a:bodyPr wrap="square" rtlCol="0">
            <a:spAutoFit/>
          </a:bodyPr>
          <a:lstStyle/>
          <a:p>
            <a:r>
              <a:rPr lang="en-US" dirty="0">
                <a:solidFill>
                  <a:schemeClr val="bg1"/>
                </a:solidFill>
              </a:rPr>
              <a:t>USDA is an equal opportunity provider, employer, and lender.</a:t>
            </a:r>
          </a:p>
        </p:txBody>
      </p:sp>
    </p:spTree>
    <p:extLst>
      <p:ext uri="{BB962C8B-B14F-4D97-AF65-F5344CB8AC3E}">
        <p14:creationId xmlns:p14="http://schemas.microsoft.com/office/powerpoint/2010/main" val="188824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B768D3-A5A7-47A0-B30B-EA92EF377F17}"/>
              </a:ext>
            </a:extLst>
          </p:cNvPr>
          <p:cNvSpPr>
            <a:spLocks noGrp="1"/>
          </p:cNvSpPr>
          <p:nvPr>
            <p:ph idx="1"/>
          </p:nvPr>
        </p:nvSpPr>
        <p:spPr/>
        <p:txBody>
          <a:bodyPr/>
          <a:lstStyle/>
          <a:p>
            <a:r>
              <a:rPr lang="en-US" dirty="0"/>
              <a:t>Electric Cooperatives</a:t>
            </a:r>
          </a:p>
          <a:p>
            <a:pPr lvl="1"/>
            <a:r>
              <a:rPr lang="en-US" dirty="0"/>
              <a:t>Member base, defined geographic area, long standing organizational structure, customer service approach</a:t>
            </a:r>
          </a:p>
          <a:p>
            <a:pPr lvl="1"/>
            <a:r>
              <a:rPr lang="en-US" dirty="0"/>
              <a:t>Existing infrastructure from generation sites, transmission lines, substations, distribution lines, meters at the home. </a:t>
            </a:r>
          </a:p>
          <a:p>
            <a:pPr lvl="1"/>
            <a:r>
              <a:rPr lang="en-US" dirty="0"/>
              <a:t>Access to capital options (RUS Electric, Private Lenders)</a:t>
            </a:r>
          </a:p>
          <a:p>
            <a:pPr marL="457200" lvl="1" indent="0">
              <a:buNone/>
            </a:pPr>
            <a:endParaRPr lang="en-US" dirty="0"/>
          </a:p>
          <a:p>
            <a:r>
              <a:rPr lang="en-US" dirty="0"/>
              <a:t>Telecom Providers</a:t>
            </a:r>
          </a:p>
          <a:p>
            <a:pPr lvl="1"/>
            <a:r>
              <a:rPr lang="en-US" dirty="0"/>
              <a:t>Technical, managerial &amp; operational expertise to run a broadband (voice, video, data) service</a:t>
            </a:r>
          </a:p>
          <a:p>
            <a:pPr lvl="1"/>
            <a:r>
              <a:rPr lang="en-US" dirty="0"/>
              <a:t>Relationships with telecom providers outside the market territory</a:t>
            </a:r>
          </a:p>
          <a:p>
            <a:pPr lvl="1"/>
            <a:r>
              <a:rPr lang="en-US" dirty="0"/>
              <a:t>Access to capital options (FCC USF funds, USDA RUS Telecom, state funds, private capital)</a:t>
            </a:r>
          </a:p>
          <a:p>
            <a:pPr marL="457200" lvl="1" indent="0">
              <a:buNone/>
            </a:pPr>
            <a:endParaRPr lang="en-US" dirty="0"/>
          </a:p>
          <a:p>
            <a:pPr marL="457200" lvl="1" indent="0">
              <a:buNone/>
            </a:pPr>
            <a:r>
              <a:rPr lang="en-US" dirty="0"/>
              <a:t>Surveys to recognize the needs of residents in the proposed area</a:t>
            </a:r>
          </a:p>
          <a:p>
            <a:pPr marL="457200" lvl="1" indent="0">
              <a:buNone/>
            </a:pPr>
            <a:r>
              <a:rPr lang="en-US" dirty="0"/>
              <a:t>Mapping out what is served and unserved</a:t>
            </a:r>
          </a:p>
          <a:p>
            <a:pPr marL="457200" lvl="1" indent="0">
              <a:buNone/>
            </a:pPr>
            <a:r>
              <a:rPr lang="en-US" dirty="0"/>
              <a:t>Operating agreements </a:t>
            </a:r>
          </a:p>
          <a:p>
            <a:pPr marL="457200" lvl="1" indent="0">
              <a:buNone/>
            </a:pPr>
            <a:r>
              <a:rPr lang="en-US" dirty="0"/>
              <a:t>Leveraging state and local government through a joint effort</a:t>
            </a:r>
          </a:p>
        </p:txBody>
      </p:sp>
      <p:sp>
        <p:nvSpPr>
          <p:cNvPr id="3" name="Title 2">
            <a:extLst>
              <a:ext uri="{FF2B5EF4-FFF2-40B4-BE49-F238E27FC236}">
                <a16:creationId xmlns:a16="http://schemas.microsoft.com/office/drawing/2014/main" id="{00A8D7B7-62EF-4745-AC1B-CBFCE41FEFAF}"/>
              </a:ext>
            </a:extLst>
          </p:cNvPr>
          <p:cNvSpPr>
            <a:spLocks noGrp="1"/>
          </p:cNvSpPr>
          <p:nvPr>
            <p:ph type="title"/>
          </p:nvPr>
        </p:nvSpPr>
        <p:spPr/>
        <p:txBody>
          <a:bodyPr/>
          <a:lstStyle/>
          <a:p>
            <a:r>
              <a:rPr lang="en-US" dirty="0"/>
              <a:t>Cooperation between Electric and Telecom Providers</a:t>
            </a:r>
          </a:p>
        </p:txBody>
      </p:sp>
    </p:spTree>
    <p:extLst>
      <p:ext uri="{BB962C8B-B14F-4D97-AF65-F5344CB8AC3E}">
        <p14:creationId xmlns:p14="http://schemas.microsoft.com/office/powerpoint/2010/main" val="394352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41A0F-142C-9F43-ADE9-3F7C56E1E71E}"/>
              </a:ext>
            </a:extLst>
          </p:cNvPr>
          <p:cNvSpPr>
            <a:spLocks noGrp="1"/>
          </p:cNvSpPr>
          <p:nvPr>
            <p:ph type="title"/>
          </p:nvPr>
        </p:nvSpPr>
        <p:spPr>
          <a:xfrm>
            <a:off x="831850" y="1709738"/>
            <a:ext cx="10515600" cy="749683"/>
          </a:xfrm>
        </p:spPr>
        <p:txBody>
          <a:bodyPr/>
          <a:lstStyle/>
          <a:p>
            <a:r>
              <a:rPr lang="en-US" dirty="0"/>
              <a:t>USDA Rural Development’s Mission</a:t>
            </a:r>
          </a:p>
        </p:txBody>
      </p:sp>
      <p:sp>
        <p:nvSpPr>
          <p:cNvPr id="4" name="TextBox 3">
            <a:extLst>
              <a:ext uri="{FF2B5EF4-FFF2-40B4-BE49-F238E27FC236}">
                <a16:creationId xmlns:a16="http://schemas.microsoft.com/office/drawing/2014/main" id="{CBC28988-2138-492B-B41E-221FABA3A69E}"/>
              </a:ext>
            </a:extLst>
          </p:cNvPr>
          <p:cNvSpPr txBox="1"/>
          <p:nvPr/>
        </p:nvSpPr>
        <p:spPr>
          <a:xfrm>
            <a:off x="1872343" y="3325774"/>
            <a:ext cx="9089571" cy="1292662"/>
          </a:xfrm>
          <a:prstGeom prst="rect">
            <a:avLst/>
          </a:prstGeom>
          <a:noFill/>
        </p:spPr>
        <p:txBody>
          <a:bodyPr wrap="square" rtlCol="0">
            <a:spAutoFit/>
          </a:bodyPr>
          <a:lstStyle/>
          <a:p>
            <a:r>
              <a:rPr lang="en-US" sz="2000" dirty="0">
                <a:solidFill>
                  <a:schemeClr val="bg1"/>
                </a:solidFill>
              </a:rPr>
              <a:t>To assist rural communities in creating prosperity so they are self-sustaining and economically thriving through investments that create ladders of opportunity, build regional resilience and support the growth of emerging markets.</a:t>
            </a:r>
          </a:p>
          <a:p>
            <a:endParaRPr lang="en-US" dirty="0"/>
          </a:p>
        </p:txBody>
      </p:sp>
    </p:spTree>
    <p:extLst>
      <p:ext uri="{BB962C8B-B14F-4D97-AF65-F5344CB8AC3E}">
        <p14:creationId xmlns:p14="http://schemas.microsoft.com/office/powerpoint/2010/main" val="1332454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a:extLst>
              <a:ext uri="{FF2B5EF4-FFF2-40B4-BE49-F238E27FC236}">
                <a16:creationId xmlns:a16="http://schemas.microsoft.com/office/drawing/2014/main" id="{61A50C70-1EEA-40F8-9BC6-FD475BD5FA21}"/>
              </a:ext>
            </a:extLst>
          </p:cNvPr>
          <p:cNvSpPr>
            <a:spLocks noGrp="1" noChangeArrowheads="1"/>
          </p:cNvSpPr>
          <p:nvPr>
            <p:ph idx="1"/>
          </p:nvPr>
        </p:nvSpPr>
        <p:spPr>
          <a:xfrm>
            <a:off x="838200" y="1979613"/>
            <a:ext cx="6289675" cy="4741862"/>
          </a:xfrm>
        </p:spPr>
        <p:txBody>
          <a:bodyPr>
            <a:normAutofit lnSpcReduction="10000"/>
          </a:bodyPr>
          <a:lstStyle/>
          <a:p>
            <a:pPr eaLnBrk="1" hangingPunct="1">
              <a:defRPr/>
            </a:pPr>
            <a:r>
              <a:rPr lang="en-US" altLang="en-US" sz="2400" dirty="0">
                <a:latin typeface="+mn-lt"/>
              </a:rPr>
              <a:t>USDA Rural Development is the lead Federal agency helping rural communities grow and prosper</a:t>
            </a:r>
          </a:p>
          <a:p>
            <a:pPr eaLnBrk="1" hangingPunct="1">
              <a:defRPr/>
            </a:pPr>
            <a:r>
              <a:rPr lang="en-US" altLang="en-US" sz="2400" dirty="0">
                <a:latin typeface="+mn-lt"/>
              </a:rPr>
              <a:t>We have more than 40 programs to support rural America and Invest more than $28 billion in loans, grants and guarantees each year.</a:t>
            </a:r>
          </a:p>
          <a:p>
            <a:pPr marL="0" indent="0" eaLnBrk="1" hangingPunct="1">
              <a:buFont typeface="Arial" panose="020B0604020202020204" pitchFamily="34" charset="0"/>
              <a:buNone/>
              <a:defRPr/>
            </a:pPr>
            <a:endParaRPr lang="en-US" altLang="en-US" sz="2400" dirty="0">
              <a:latin typeface="+mn-lt"/>
            </a:endParaRPr>
          </a:p>
          <a:p>
            <a:pPr marL="0" indent="0" eaLnBrk="1" hangingPunct="1">
              <a:buFont typeface="Arial" panose="020B0604020202020204" pitchFamily="34" charset="0"/>
              <a:buNone/>
              <a:defRPr/>
            </a:pPr>
            <a:r>
              <a:rPr lang="en-US" altLang="en-US" sz="2400" dirty="0">
                <a:latin typeface="+mn-lt"/>
              </a:rPr>
              <a:t>USDA Rural Utilities Service</a:t>
            </a:r>
            <a:br>
              <a:rPr lang="en-US" altLang="en-US" sz="2400" dirty="0">
                <a:latin typeface="+mn-lt"/>
              </a:rPr>
            </a:br>
            <a:r>
              <a:rPr lang="en-US" altLang="en-US" sz="2400" dirty="0">
                <a:latin typeface="+mn-lt"/>
              </a:rPr>
              <a:t>Chad Rupe, Administrator</a:t>
            </a:r>
            <a:br>
              <a:rPr lang="en-US" altLang="en-US" sz="2400" dirty="0">
                <a:latin typeface="+mn-lt"/>
              </a:rPr>
            </a:br>
            <a:r>
              <a:rPr lang="en-US" altLang="en-US" sz="2400" dirty="0">
                <a:latin typeface="+mn-lt"/>
              </a:rPr>
              <a:t>(202) 720-9540</a:t>
            </a:r>
            <a:br>
              <a:rPr lang="en-US" altLang="en-US" sz="2400" dirty="0">
                <a:latin typeface="+mn-lt"/>
              </a:rPr>
            </a:br>
            <a:r>
              <a:rPr lang="en-US" altLang="en-US" sz="2400" dirty="0">
                <a:latin typeface="+mn-lt"/>
                <a:hlinkClick r:id="rId3"/>
              </a:rPr>
              <a:t>chad.rupe@usda.gov</a:t>
            </a:r>
            <a:br>
              <a:rPr lang="en-US" altLang="en-US" sz="2400" dirty="0">
                <a:latin typeface="+mn-lt"/>
              </a:rPr>
            </a:br>
            <a:endParaRPr lang="en-US" altLang="en-US" sz="2400" dirty="0">
              <a:latin typeface="+mn-lt"/>
            </a:endParaRPr>
          </a:p>
          <a:p>
            <a:pPr marL="0" indent="0" eaLnBrk="1" hangingPunct="1">
              <a:buFont typeface="Arial" panose="020B0604020202020204" pitchFamily="34" charset="0"/>
              <a:buNone/>
              <a:defRPr/>
            </a:pPr>
            <a:r>
              <a:rPr lang="en-US" altLang="en-US" sz="2400" dirty="0">
                <a:latin typeface="+mn-lt"/>
              </a:rPr>
              <a:t>www.rd.usda.gov</a:t>
            </a:r>
            <a:br>
              <a:rPr lang="en-US" altLang="en-US" sz="2400" dirty="0">
                <a:latin typeface="+mn-lt"/>
              </a:rPr>
            </a:br>
            <a:endParaRPr lang="en-US" altLang="en-US" sz="2400" dirty="0">
              <a:latin typeface="+mn-lt"/>
            </a:endParaRPr>
          </a:p>
        </p:txBody>
      </p:sp>
      <p:sp>
        <p:nvSpPr>
          <p:cNvPr id="26627" name="Title 2">
            <a:extLst>
              <a:ext uri="{FF2B5EF4-FFF2-40B4-BE49-F238E27FC236}">
                <a16:creationId xmlns:a16="http://schemas.microsoft.com/office/drawing/2014/main" id="{D1F33179-0BFD-4832-880C-D3B0E0A74A0E}"/>
              </a:ext>
            </a:extLst>
          </p:cNvPr>
          <p:cNvSpPr>
            <a:spLocks noGrp="1" noChangeArrowheads="1"/>
          </p:cNvSpPr>
          <p:nvPr>
            <p:ph type="title"/>
          </p:nvPr>
        </p:nvSpPr>
        <p:spPr>
          <a:xfrm>
            <a:off x="838200" y="425450"/>
            <a:ext cx="10515600" cy="1325563"/>
          </a:xfrm>
        </p:spPr>
        <p:txBody>
          <a:bodyPr/>
          <a:lstStyle/>
          <a:p>
            <a:pPr eaLnBrk="1" hangingPunct="1">
              <a:defRPr/>
            </a:pPr>
            <a:r>
              <a:rPr lang="en-US" altLang="en-US" sz="3600" dirty="0">
                <a:latin typeface="+mn-lt"/>
              </a:rPr>
              <a:t>USDA Rural Development</a:t>
            </a:r>
          </a:p>
        </p:txBody>
      </p:sp>
      <p:pic>
        <p:nvPicPr>
          <p:cNvPr id="19460" name="Picture 2">
            <a:extLst>
              <a:ext uri="{FF2B5EF4-FFF2-40B4-BE49-F238E27FC236}">
                <a16:creationId xmlns:a16="http://schemas.microsoft.com/office/drawing/2014/main" id="{3EC96265-D5F5-4FF2-865E-8C99473B84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721" t="32968" r="27756" b="9534"/>
          <a:stretch>
            <a:fillRect/>
          </a:stretch>
        </p:blipFill>
        <p:spPr bwMode="auto">
          <a:xfrm>
            <a:off x="7589838" y="1879600"/>
            <a:ext cx="3176587" cy="494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4E78F0-B58D-924B-89B2-BF5AE4FD8877}"/>
              </a:ext>
            </a:extLst>
          </p:cNvPr>
          <p:cNvSpPr>
            <a:spLocks noGrp="1"/>
          </p:cNvSpPr>
          <p:nvPr>
            <p:ph type="title"/>
          </p:nvPr>
        </p:nvSpPr>
        <p:spPr/>
        <p:txBody>
          <a:bodyPr/>
          <a:lstStyle/>
          <a:p>
            <a:r>
              <a:rPr lang="en-US" dirty="0"/>
              <a:t>Rural Development Offices</a:t>
            </a:r>
          </a:p>
        </p:txBody>
      </p:sp>
      <p:graphicFrame>
        <p:nvGraphicFramePr>
          <p:cNvPr id="2" name="Diagram 1">
            <a:extLst>
              <a:ext uri="{FF2B5EF4-FFF2-40B4-BE49-F238E27FC236}">
                <a16:creationId xmlns:a16="http://schemas.microsoft.com/office/drawing/2014/main" id="{C4562C3C-C578-4DC0-8BEB-D0A8D624A05B}"/>
              </a:ext>
            </a:extLst>
          </p:cNvPr>
          <p:cNvGraphicFramePr/>
          <p:nvPr>
            <p:extLst>
              <p:ext uri="{D42A27DB-BD31-4B8C-83A1-F6EECF244321}">
                <p14:modId xmlns:p14="http://schemas.microsoft.com/office/powerpoint/2010/main" val="2267369537"/>
              </p:ext>
            </p:extLst>
          </p:nvPr>
        </p:nvGraphicFramePr>
        <p:xfrm>
          <a:off x="1327681" y="2228193"/>
          <a:ext cx="9771243" cy="3857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7985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4E78F0-B58D-924B-89B2-BF5AE4FD8877}"/>
              </a:ext>
            </a:extLst>
          </p:cNvPr>
          <p:cNvSpPr>
            <a:spLocks noGrp="1"/>
          </p:cNvSpPr>
          <p:nvPr>
            <p:ph type="title"/>
          </p:nvPr>
        </p:nvSpPr>
        <p:spPr/>
        <p:txBody>
          <a:bodyPr/>
          <a:lstStyle/>
          <a:p>
            <a:r>
              <a:rPr lang="en-US" dirty="0"/>
              <a:t>Rural Development Offices</a:t>
            </a:r>
          </a:p>
        </p:txBody>
      </p:sp>
      <p:pic>
        <p:nvPicPr>
          <p:cNvPr id="7" name="Picture 6">
            <a:extLst>
              <a:ext uri="{FF2B5EF4-FFF2-40B4-BE49-F238E27FC236}">
                <a16:creationId xmlns:a16="http://schemas.microsoft.com/office/drawing/2014/main" id="{E595F06D-F610-454B-9407-7308935B9486}"/>
              </a:ext>
            </a:extLst>
          </p:cNvPr>
          <p:cNvPicPr>
            <a:picLocks noChangeAspect="1"/>
          </p:cNvPicPr>
          <p:nvPr/>
        </p:nvPicPr>
        <p:blipFill>
          <a:blip r:embed="rId3"/>
          <a:stretch>
            <a:fillRect/>
          </a:stretch>
        </p:blipFill>
        <p:spPr>
          <a:xfrm>
            <a:off x="4987355" y="1998308"/>
            <a:ext cx="6620148" cy="4741357"/>
          </a:xfrm>
          <a:prstGeom prst="rect">
            <a:avLst/>
          </a:prstGeom>
        </p:spPr>
      </p:pic>
      <p:sp>
        <p:nvSpPr>
          <p:cNvPr id="8" name="object 4">
            <a:extLst>
              <a:ext uri="{FF2B5EF4-FFF2-40B4-BE49-F238E27FC236}">
                <a16:creationId xmlns:a16="http://schemas.microsoft.com/office/drawing/2014/main" id="{EE4F451F-897A-46C0-9782-6DBB73E549AC}"/>
              </a:ext>
            </a:extLst>
          </p:cNvPr>
          <p:cNvSpPr txBox="1"/>
          <p:nvPr/>
        </p:nvSpPr>
        <p:spPr>
          <a:xfrm>
            <a:off x="1029652" y="3111534"/>
            <a:ext cx="3824604" cy="2185214"/>
          </a:xfrm>
          <a:prstGeom prst="rect">
            <a:avLst/>
          </a:prstGeom>
        </p:spPr>
        <p:txBody>
          <a:bodyPr vert="horz" wrap="square" lIns="0" tIns="0" rIns="0" bIns="0" rtlCol="0">
            <a:spAutoFit/>
          </a:bodyPr>
          <a:lstStyle/>
          <a:p>
            <a:pPr marL="12700">
              <a:spcBef>
                <a:spcPts val="1200"/>
              </a:spcBef>
            </a:pP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4</a:t>
            </a:r>
            <a:r>
              <a:rPr sz="2800" spc="-27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 </a:t>
            </a:r>
            <a:r>
              <a:rPr sz="2800" spc="-6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R</a:t>
            </a: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e</a:t>
            </a:r>
            <a:r>
              <a:rPr sz="2800" spc="-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g</a:t>
            </a: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i</a:t>
            </a:r>
            <a:r>
              <a:rPr sz="2800" spc="-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o</a:t>
            </a: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ns</a:t>
            </a:r>
          </a:p>
          <a:p>
            <a:pPr marL="12700">
              <a:spcBef>
                <a:spcPts val="1200"/>
              </a:spcBef>
            </a:pP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47</a:t>
            </a:r>
            <a:r>
              <a:rPr sz="2800" spc="-1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 </a:t>
            </a: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S</a:t>
            </a:r>
            <a:r>
              <a:rPr sz="2800" spc="-4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t</a:t>
            </a:r>
            <a:r>
              <a:rPr sz="2800" spc="-3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at</a:t>
            </a: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e</a:t>
            </a:r>
            <a:r>
              <a:rPr sz="2800" spc="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 </a:t>
            </a: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O</a:t>
            </a:r>
            <a:r>
              <a:rPr sz="2800" spc="-5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f</a:t>
            </a: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fi</a:t>
            </a:r>
            <a:r>
              <a:rPr sz="2800" spc="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c</a:t>
            </a:r>
            <a:r>
              <a:rPr sz="2800" spc="-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es</a:t>
            </a:r>
            <a:endPar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endParaRPr>
          </a:p>
          <a:p>
            <a:pPr marL="12700">
              <a:spcBef>
                <a:spcPts val="1200"/>
              </a:spcBef>
            </a:pP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400</a:t>
            </a:r>
            <a:r>
              <a:rPr sz="2800" spc="-1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 </a:t>
            </a:r>
            <a:r>
              <a:rPr sz="2800" spc="-1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A</a:t>
            </a:r>
            <a:r>
              <a:rPr sz="2800" spc="-5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r</a:t>
            </a:r>
            <a:r>
              <a:rPr sz="2800" spc="-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e</a:t>
            </a: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a O</a:t>
            </a:r>
            <a:r>
              <a:rPr sz="2800" spc="-5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f</a:t>
            </a: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fi</a:t>
            </a:r>
            <a:r>
              <a:rPr sz="2800" spc="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c</a:t>
            </a:r>
            <a:r>
              <a:rPr sz="2800" spc="-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es</a:t>
            </a:r>
            <a:endPar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endParaRPr>
          </a:p>
          <a:p>
            <a:pPr marL="12700">
              <a:spcBef>
                <a:spcPts val="1200"/>
              </a:spcBef>
            </a:pP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1 </a:t>
            </a:r>
            <a:r>
              <a:rPr sz="2800" spc="-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N</a:t>
            </a:r>
            <a:r>
              <a:rPr sz="2800" spc="-3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a</a:t>
            </a: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tiona</a:t>
            </a:r>
            <a:r>
              <a:rPr sz="2800" spc="-1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l</a:t>
            </a:r>
            <a:r>
              <a:rPr sz="2800" spc="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 </a:t>
            </a: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O</a:t>
            </a:r>
            <a:r>
              <a:rPr sz="2800" spc="-5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f</a:t>
            </a: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fi</a:t>
            </a:r>
            <a:r>
              <a:rPr sz="2800" spc="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c</a:t>
            </a: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e</a:t>
            </a:r>
            <a:r>
              <a:rPr sz="2800" spc="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 </a:t>
            </a: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in DC</a:t>
            </a:r>
          </a:p>
        </p:txBody>
      </p:sp>
    </p:spTree>
    <p:extLst>
      <p:ext uri="{BB962C8B-B14F-4D97-AF65-F5344CB8AC3E}">
        <p14:creationId xmlns:p14="http://schemas.microsoft.com/office/powerpoint/2010/main" val="3436320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91D4AD0-C990-4FA0-BEF7-85515B69A558}"/>
              </a:ext>
            </a:extLst>
          </p:cNvPr>
          <p:cNvGrpSpPr/>
          <p:nvPr/>
        </p:nvGrpSpPr>
        <p:grpSpPr>
          <a:xfrm>
            <a:off x="209823" y="1715423"/>
            <a:ext cx="11481434" cy="5142577"/>
            <a:chOff x="209823" y="420761"/>
            <a:chExt cx="11861758" cy="5880653"/>
          </a:xfrm>
        </p:grpSpPr>
        <p:graphicFrame>
          <p:nvGraphicFramePr>
            <p:cNvPr id="9" name="Diagram 8">
              <a:extLst>
                <a:ext uri="{FF2B5EF4-FFF2-40B4-BE49-F238E27FC236}">
                  <a16:creationId xmlns:a16="http://schemas.microsoft.com/office/drawing/2014/main" id="{640C90BF-2592-4C85-97F6-37BAE5EEDC66}"/>
                </a:ext>
              </a:extLst>
            </p:cNvPr>
            <p:cNvGraphicFramePr/>
            <p:nvPr>
              <p:extLst>
                <p:ext uri="{D42A27DB-BD31-4B8C-83A1-F6EECF244321}">
                  <p14:modId xmlns:p14="http://schemas.microsoft.com/office/powerpoint/2010/main" val="3765305335"/>
                </p:ext>
              </p:extLst>
            </p:nvPr>
          </p:nvGraphicFramePr>
          <p:xfrm>
            <a:off x="3418445" y="675863"/>
            <a:ext cx="6633338" cy="5558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a:extLst>
                <a:ext uri="{FF2B5EF4-FFF2-40B4-BE49-F238E27FC236}">
                  <a16:creationId xmlns:a16="http://schemas.microsoft.com/office/drawing/2014/main" id="{4758DA78-2CAC-47E9-BB6C-96D8BDC8E586}"/>
                </a:ext>
              </a:extLst>
            </p:cNvPr>
            <p:cNvGraphicFramePr/>
            <p:nvPr>
              <p:extLst>
                <p:ext uri="{D42A27DB-BD31-4B8C-83A1-F6EECF244321}">
                  <p14:modId xmlns:p14="http://schemas.microsoft.com/office/powerpoint/2010/main" val="1972738897"/>
                </p:ext>
              </p:extLst>
            </p:nvPr>
          </p:nvGraphicFramePr>
          <p:xfrm>
            <a:off x="209823" y="673285"/>
            <a:ext cx="3142974"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1" name="Graphic 10" descr="Wireless router">
              <a:extLst>
                <a:ext uri="{FF2B5EF4-FFF2-40B4-BE49-F238E27FC236}">
                  <a16:creationId xmlns:a16="http://schemas.microsoft.com/office/drawing/2014/main" id="{B71B5729-39AE-4A8A-B957-A462DAAA3A9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249268" y="2986882"/>
              <a:ext cx="728869" cy="728869"/>
            </a:xfrm>
            <a:prstGeom prst="rect">
              <a:avLst/>
            </a:prstGeom>
          </p:spPr>
        </p:pic>
        <p:pic>
          <p:nvPicPr>
            <p:cNvPr id="12" name="Graphic 11" descr="Smart Phone">
              <a:extLst>
                <a:ext uri="{FF2B5EF4-FFF2-40B4-BE49-F238E27FC236}">
                  <a16:creationId xmlns:a16="http://schemas.microsoft.com/office/drawing/2014/main" id="{28445385-71F8-42D9-BBF1-E96FB6F421A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237842" y="3677161"/>
              <a:ext cx="740295" cy="740295"/>
            </a:xfrm>
            <a:prstGeom prst="rect">
              <a:avLst/>
            </a:prstGeom>
          </p:spPr>
        </p:pic>
        <p:pic>
          <p:nvPicPr>
            <p:cNvPr id="13" name="Graphic 12" descr="Shower">
              <a:extLst>
                <a:ext uri="{FF2B5EF4-FFF2-40B4-BE49-F238E27FC236}">
                  <a16:creationId xmlns:a16="http://schemas.microsoft.com/office/drawing/2014/main" id="{359F1212-7B89-47B0-9A4B-10E40100BCC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365162" y="5167232"/>
              <a:ext cx="706419" cy="706419"/>
            </a:xfrm>
            <a:prstGeom prst="rect">
              <a:avLst/>
            </a:prstGeom>
          </p:spPr>
        </p:pic>
        <p:pic>
          <p:nvPicPr>
            <p:cNvPr id="14" name="Graphic 13" descr="Power">
              <a:extLst>
                <a:ext uri="{FF2B5EF4-FFF2-40B4-BE49-F238E27FC236}">
                  <a16:creationId xmlns:a16="http://schemas.microsoft.com/office/drawing/2014/main" id="{751F6F21-1D57-40F1-BEF2-AB69BB204EC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237842" y="1140022"/>
              <a:ext cx="665190" cy="665190"/>
            </a:xfrm>
            <a:prstGeom prst="rect">
              <a:avLst/>
            </a:prstGeom>
          </p:spPr>
        </p:pic>
        <p:pic>
          <p:nvPicPr>
            <p:cNvPr id="15" name="Graphic 14" descr="Handshake">
              <a:extLst>
                <a:ext uri="{FF2B5EF4-FFF2-40B4-BE49-F238E27FC236}">
                  <a16:creationId xmlns:a16="http://schemas.microsoft.com/office/drawing/2014/main" id="{9ADA8042-5D5A-4A6B-9D8F-4B78D7690E7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1219449" y="1673092"/>
              <a:ext cx="758688" cy="758688"/>
            </a:xfrm>
            <a:prstGeom prst="rect">
              <a:avLst/>
            </a:prstGeom>
          </p:spPr>
        </p:pic>
        <p:pic>
          <p:nvPicPr>
            <p:cNvPr id="16" name="Graphic 15" descr="Team">
              <a:extLst>
                <a:ext uri="{FF2B5EF4-FFF2-40B4-BE49-F238E27FC236}">
                  <a16:creationId xmlns:a16="http://schemas.microsoft.com/office/drawing/2014/main" id="{CB828C09-EF4A-4CAF-839C-971A770B7DC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706643" y="1114932"/>
              <a:ext cx="690280" cy="690280"/>
            </a:xfrm>
            <a:prstGeom prst="rect">
              <a:avLst/>
            </a:prstGeom>
          </p:spPr>
        </p:pic>
        <p:pic>
          <p:nvPicPr>
            <p:cNvPr id="17" name="Graphic 16" descr="Head with Gears">
              <a:extLst>
                <a:ext uri="{FF2B5EF4-FFF2-40B4-BE49-F238E27FC236}">
                  <a16:creationId xmlns:a16="http://schemas.microsoft.com/office/drawing/2014/main" id="{07378DDF-78AE-481E-A173-E6DD27A31604}"/>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1278342" y="2367686"/>
              <a:ext cx="727383" cy="727383"/>
            </a:xfrm>
            <a:prstGeom prst="rect">
              <a:avLst/>
            </a:prstGeom>
          </p:spPr>
        </p:pic>
        <p:pic>
          <p:nvPicPr>
            <p:cNvPr id="18" name="Graphic 17" descr="Contract">
              <a:extLst>
                <a:ext uri="{FF2B5EF4-FFF2-40B4-BE49-F238E27FC236}">
                  <a16:creationId xmlns:a16="http://schemas.microsoft.com/office/drawing/2014/main" id="{2B2716D1-914B-464E-8300-476AD89E5959}"/>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1310910" y="4505382"/>
              <a:ext cx="643464" cy="643464"/>
            </a:xfrm>
            <a:prstGeom prst="rect">
              <a:avLst/>
            </a:prstGeom>
          </p:spPr>
        </p:pic>
        <p:pic>
          <p:nvPicPr>
            <p:cNvPr id="19" name="Graphic 18" descr="Playbook">
              <a:extLst>
                <a:ext uri="{FF2B5EF4-FFF2-40B4-BE49-F238E27FC236}">
                  <a16:creationId xmlns:a16="http://schemas.microsoft.com/office/drawing/2014/main" id="{C6ADF0A5-B471-41C5-B1F0-A359B93ADFD8}"/>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1164956" y="420761"/>
              <a:ext cx="738076" cy="738076"/>
            </a:xfrm>
            <a:prstGeom prst="rect">
              <a:avLst/>
            </a:prstGeom>
          </p:spPr>
        </p:pic>
        <p:pic>
          <p:nvPicPr>
            <p:cNvPr id="20" name="Graphic 19" descr="Team">
              <a:extLst>
                <a:ext uri="{FF2B5EF4-FFF2-40B4-BE49-F238E27FC236}">
                  <a16:creationId xmlns:a16="http://schemas.microsoft.com/office/drawing/2014/main" id="{14BE4255-81BC-423F-B21E-D0C3D584F5C5}"/>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818704" y="2986882"/>
              <a:ext cx="690279" cy="690279"/>
            </a:xfrm>
            <a:prstGeom prst="rect">
              <a:avLst/>
            </a:prstGeom>
          </p:spPr>
        </p:pic>
        <p:pic>
          <p:nvPicPr>
            <p:cNvPr id="21" name="Graphic 20" descr="Group">
              <a:extLst>
                <a:ext uri="{FF2B5EF4-FFF2-40B4-BE49-F238E27FC236}">
                  <a16:creationId xmlns:a16="http://schemas.microsoft.com/office/drawing/2014/main" id="{7FA35BCE-3202-4A66-8BF2-44C3EAA2AC14}"/>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9919447" y="4659970"/>
              <a:ext cx="914400" cy="914400"/>
            </a:xfrm>
            <a:prstGeom prst="rect">
              <a:avLst/>
            </a:prstGeom>
          </p:spPr>
        </p:pic>
        <p:pic>
          <p:nvPicPr>
            <p:cNvPr id="22" name="Graphic 21" descr="Group">
              <a:extLst>
                <a:ext uri="{FF2B5EF4-FFF2-40B4-BE49-F238E27FC236}">
                  <a16:creationId xmlns:a16="http://schemas.microsoft.com/office/drawing/2014/main" id="{642E1AFA-3E34-4606-A5CD-86D5DFB61A48}"/>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9778632" y="4252832"/>
              <a:ext cx="914400" cy="914400"/>
            </a:xfrm>
            <a:prstGeom prst="rect">
              <a:avLst/>
            </a:prstGeom>
          </p:spPr>
        </p:pic>
        <p:pic>
          <p:nvPicPr>
            <p:cNvPr id="23" name="Graphic 22" descr="Group">
              <a:extLst>
                <a:ext uri="{FF2B5EF4-FFF2-40B4-BE49-F238E27FC236}">
                  <a16:creationId xmlns:a16="http://schemas.microsoft.com/office/drawing/2014/main" id="{67BAA53A-AC36-42CA-B02E-2C229845DF3E}"/>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9778632" y="5003837"/>
              <a:ext cx="914400" cy="914400"/>
            </a:xfrm>
            <a:prstGeom prst="rect">
              <a:avLst/>
            </a:prstGeom>
          </p:spPr>
        </p:pic>
        <p:pic>
          <p:nvPicPr>
            <p:cNvPr id="24" name="Graphic 23" descr="Group">
              <a:extLst>
                <a:ext uri="{FF2B5EF4-FFF2-40B4-BE49-F238E27FC236}">
                  <a16:creationId xmlns:a16="http://schemas.microsoft.com/office/drawing/2014/main" id="{8C573487-A188-4A52-89E4-AD2E9E93FE01}"/>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9919447" y="5387014"/>
              <a:ext cx="914400" cy="914400"/>
            </a:xfrm>
            <a:prstGeom prst="rect">
              <a:avLst/>
            </a:prstGeom>
          </p:spPr>
        </p:pic>
        <p:sp>
          <p:nvSpPr>
            <p:cNvPr id="25" name="Rectangle 24">
              <a:extLst>
                <a:ext uri="{FF2B5EF4-FFF2-40B4-BE49-F238E27FC236}">
                  <a16:creationId xmlns:a16="http://schemas.microsoft.com/office/drawing/2014/main" id="{F862A189-0862-4BF8-83C4-39763F59F91F}"/>
                </a:ext>
              </a:extLst>
            </p:cNvPr>
            <p:cNvSpPr/>
            <p:nvPr/>
          </p:nvSpPr>
          <p:spPr>
            <a:xfrm>
              <a:off x="9568461" y="1536924"/>
              <a:ext cx="1034945" cy="34663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900" dirty="0"/>
                <a:t>General Field Representatives</a:t>
              </a:r>
            </a:p>
          </p:txBody>
        </p:sp>
        <p:sp>
          <p:nvSpPr>
            <p:cNvPr id="26" name="Rectangle 25">
              <a:extLst>
                <a:ext uri="{FF2B5EF4-FFF2-40B4-BE49-F238E27FC236}">
                  <a16:creationId xmlns:a16="http://schemas.microsoft.com/office/drawing/2014/main" id="{44778A6A-0D53-435F-AB21-B573FB963F22}"/>
                </a:ext>
              </a:extLst>
            </p:cNvPr>
            <p:cNvSpPr/>
            <p:nvPr/>
          </p:nvSpPr>
          <p:spPr>
            <a:xfrm>
              <a:off x="9706643" y="3383410"/>
              <a:ext cx="1034945" cy="34663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900" dirty="0"/>
                <a:t>General Field Representatives</a:t>
              </a:r>
            </a:p>
          </p:txBody>
        </p:sp>
        <p:sp>
          <p:nvSpPr>
            <p:cNvPr id="27" name="Rectangle 26">
              <a:extLst>
                <a:ext uri="{FF2B5EF4-FFF2-40B4-BE49-F238E27FC236}">
                  <a16:creationId xmlns:a16="http://schemas.microsoft.com/office/drawing/2014/main" id="{AC2837C2-9EF7-4B33-B713-D997DFBAFB6E}"/>
                </a:ext>
              </a:extLst>
            </p:cNvPr>
            <p:cNvSpPr/>
            <p:nvPr/>
          </p:nvSpPr>
          <p:spPr>
            <a:xfrm>
              <a:off x="9818704" y="5705432"/>
              <a:ext cx="1034945" cy="34663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900" dirty="0"/>
                <a:t>State and Regional Staff</a:t>
              </a:r>
            </a:p>
          </p:txBody>
        </p:sp>
      </p:grpSp>
    </p:spTree>
    <p:extLst>
      <p:ext uri="{BB962C8B-B14F-4D97-AF65-F5344CB8AC3E}">
        <p14:creationId xmlns:p14="http://schemas.microsoft.com/office/powerpoint/2010/main" val="4221738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t="17162" b="-17162"/>
          <a:stretch/>
        </p:blipFill>
        <p:spPr>
          <a:xfrm>
            <a:off x="2045933" y="1816981"/>
            <a:ext cx="7564598" cy="5259197"/>
          </a:xfrm>
        </p:spPr>
      </p:pic>
      <p:sp>
        <p:nvSpPr>
          <p:cNvPr id="2" name="TextBox 1">
            <a:extLst>
              <a:ext uri="{FF2B5EF4-FFF2-40B4-BE49-F238E27FC236}">
                <a16:creationId xmlns:a16="http://schemas.microsoft.com/office/drawing/2014/main" id="{8B844CCD-8D38-4CB3-B124-B818C6380274}"/>
              </a:ext>
            </a:extLst>
          </p:cNvPr>
          <p:cNvSpPr txBox="1"/>
          <p:nvPr/>
        </p:nvSpPr>
        <p:spPr>
          <a:xfrm>
            <a:off x="390330" y="746449"/>
            <a:ext cx="11411339" cy="646331"/>
          </a:xfrm>
          <a:prstGeom prst="rect">
            <a:avLst/>
          </a:prstGeom>
          <a:noFill/>
        </p:spPr>
        <p:txBody>
          <a:bodyPr wrap="square" rtlCol="0">
            <a:spAutoFit/>
          </a:bodyPr>
          <a:lstStyle/>
          <a:p>
            <a:r>
              <a:rPr lang="en-US" sz="3600" dirty="0">
                <a:solidFill>
                  <a:schemeClr val="bg1"/>
                </a:solidFill>
              </a:rPr>
              <a:t>Interagency Task Force on Agriculture and Rural Prosperity  </a:t>
            </a:r>
          </a:p>
        </p:txBody>
      </p:sp>
    </p:spTree>
    <p:extLst>
      <p:ext uri="{BB962C8B-B14F-4D97-AF65-F5344CB8AC3E}">
        <p14:creationId xmlns:p14="http://schemas.microsoft.com/office/powerpoint/2010/main" val="2834227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BDD70-EE6C-4938-B69F-B1BC82886852}"/>
              </a:ext>
            </a:extLst>
          </p:cNvPr>
          <p:cNvSpPr>
            <a:spLocks noGrp="1"/>
          </p:cNvSpPr>
          <p:nvPr>
            <p:ph type="title"/>
          </p:nvPr>
        </p:nvSpPr>
        <p:spPr/>
        <p:txBody>
          <a:bodyPr/>
          <a:lstStyle/>
          <a:p>
            <a:r>
              <a:rPr lang="en-US" dirty="0"/>
              <a:t>Typical RUS Electric Borrowers</a:t>
            </a:r>
          </a:p>
        </p:txBody>
      </p:sp>
      <p:sp>
        <p:nvSpPr>
          <p:cNvPr id="4" name="Slide Number Placeholder 3">
            <a:extLst>
              <a:ext uri="{FF2B5EF4-FFF2-40B4-BE49-F238E27FC236}">
                <a16:creationId xmlns:a16="http://schemas.microsoft.com/office/drawing/2014/main" id="{8E66D03D-6F7A-4ABA-BDD2-CFE039B5BF59}"/>
              </a:ext>
            </a:extLst>
          </p:cNvPr>
          <p:cNvSpPr>
            <a:spLocks noGrp="1"/>
          </p:cNvSpPr>
          <p:nvPr>
            <p:ph type="sldNum" sz="quarter" idx="12"/>
          </p:nvPr>
        </p:nvSpPr>
        <p:spPr/>
        <p:txBody>
          <a:bodyPr/>
          <a:lstStyle/>
          <a:p>
            <a:fld id="{262BAFDC-492D-CB4D-B02A-4A44B4604C8A}" type="slidenum">
              <a:rPr lang="en-US" smtClean="0"/>
              <a:t>9</a:t>
            </a:fld>
            <a:endParaRPr lang="en-US" dirty="0"/>
          </a:p>
        </p:txBody>
      </p:sp>
      <p:pic>
        <p:nvPicPr>
          <p:cNvPr id="7" name="Content Placeholder 6">
            <a:extLst>
              <a:ext uri="{FF2B5EF4-FFF2-40B4-BE49-F238E27FC236}">
                <a16:creationId xmlns:a16="http://schemas.microsoft.com/office/drawing/2014/main" id="{E5DCEACB-2460-4ABF-8094-A58D5D85B3F5}"/>
              </a:ext>
            </a:extLst>
          </p:cNvPr>
          <p:cNvPicPr>
            <a:picLocks noGrp="1" noChangeAspect="1"/>
          </p:cNvPicPr>
          <p:nvPr>
            <p:ph idx="1"/>
          </p:nvPr>
        </p:nvPicPr>
        <p:blipFill>
          <a:blip r:embed="rId3"/>
          <a:stretch>
            <a:fillRect/>
          </a:stretch>
        </p:blipFill>
        <p:spPr>
          <a:xfrm>
            <a:off x="0" y="1871049"/>
            <a:ext cx="8368496" cy="3626926"/>
          </a:xfrm>
          <a:prstGeom prst="rect">
            <a:avLst/>
          </a:prstGeom>
        </p:spPr>
      </p:pic>
      <p:pic>
        <p:nvPicPr>
          <p:cNvPr id="5" name="Picture 2" descr="https://www.electric.coop/wp-content/uploads/2019/04/2017_Jobs_01_v2.png">
            <a:hlinkClick r:id="rId4"/>
            <a:extLst>
              <a:ext uri="{FF2B5EF4-FFF2-40B4-BE49-F238E27FC236}">
                <a16:creationId xmlns:a16="http://schemas.microsoft.com/office/drawing/2014/main" id="{3008384C-3BB9-4EED-9371-DD7F81453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1" y="4590951"/>
            <a:ext cx="7267936" cy="23707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8A2D588-8495-40C1-B1FF-A24AEE02AF00}"/>
              </a:ext>
            </a:extLst>
          </p:cNvPr>
          <p:cNvPicPr>
            <a:picLocks noChangeAspect="1"/>
          </p:cNvPicPr>
          <p:nvPr/>
        </p:nvPicPr>
        <p:blipFill>
          <a:blip r:embed="rId6"/>
          <a:stretch>
            <a:fillRect/>
          </a:stretch>
        </p:blipFill>
        <p:spPr>
          <a:xfrm>
            <a:off x="8610601" y="1750258"/>
            <a:ext cx="3569063" cy="3357485"/>
          </a:xfrm>
          <a:prstGeom prst="rect">
            <a:avLst/>
          </a:prstGeom>
        </p:spPr>
      </p:pic>
    </p:spTree>
    <p:extLst>
      <p:ext uri="{BB962C8B-B14F-4D97-AF65-F5344CB8AC3E}">
        <p14:creationId xmlns:p14="http://schemas.microsoft.com/office/powerpoint/2010/main" val="24667099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B776157B29CAE4EB9BE84B9458978D4" ma:contentTypeVersion="16" ma:contentTypeDescription="Create a new document." ma:contentTypeScope="" ma:versionID="8c26cb74d28b223c6fada7ca7878a28b">
  <xsd:schema xmlns:xsd="http://www.w3.org/2001/XMLSchema" xmlns:xs="http://www.w3.org/2001/XMLSchema" xmlns:p="http://schemas.microsoft.com/office/2006/metadata/properties" xmlns:ns2="e5afd08f-1bd3-4287-890b-5be9cd05f35e" targetNamespace="http://schemas.microsoft.com/office/2006/metadata/properties" ma:root="true" ma:fieldsID="de08dc321c41588a5c903f3e83be0ca5" ns2:_="">
    <xsd:import namespace="e5afd08f-1bd3-4287-890b-5be9cd05f35e"/>
    <xsd:element name="properties">
      <xsd:complexType>
        <xsd:sequence>
          <xsd:element name="documentManagement">
            <xsd:complexType>
              <xsd:all>
                <xsd:element ref="ns2:MediaServiceAutoTags"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afd08f-1bd3-4287-890b-5be9cd05f35e" elementFormDefault="qualified">
    <xsd:import namespace="http://schemas.microsoft.com/office/2006/documentManagement/types"/>
    <xsd:import namespace="http://schemas.microsoft.com/office/infopath/2007/PartnerControls"/>
    <xsd:element name="MediaServiceAutoTags" ma:index="8" nillable="true" ma:displayName="Tags" ma:internalName="MediaServiceAutoTags" ma:readOnly="true">
      <xsd:simpleType>
        <xsd:restriction base="dms:Text"/>
      </xsd:simpleType>
    </xsd:element>
    <xsd:element name="MediaServiceGenerationTime" ma:index="9" nillable="true" ma:displayName="MediaServiceGenerationTime" ma:hidden="true" ma:internalName="MediaServiceGenerationTime" ma:readOnly="true">
      <xsd:simpleType>
        <xsd:restriction base="dms:Text"/>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9A9BBE-85C2-4736-A13F-2122048E471F}">
  <ds:schemaRefs>
    <ds:schemaRef ds:uri="http://schemas.microsoft.com/sharepoint/v3/contenttype/forms"/>
  </ds:schemaRefs>
</ds:datastoreItem>
</file>

<file path=customXml/itemProps2.xml><?xml version="1.0" encoding="utf-8"?>
<ds:datastoreItem xmlns:ds="http://schemas.openxmlformats.org/officeDocument/2006/customXml" ds:itemID="{B381F132-6AC5-4952-AF30-9580780AF584}">
  <ds:schemaRefs>
    <ds:schemaRef ds:uri="http://schemas.microsoft.com/office/2006/metadata/properties"/>
    <ds:schemaRef ds:uri="http://schemas.microsoft.com/office/2006/documentManagement/types"/>
    <ds:schemaRef ds:uri="http://purl.org/dc/dcmitype/"/>
    <ds:schemaRef ds:uri="http://schemas.openxmlformats.org/package/2006/metadata/core-properties"/>
    <ds:schemaRef ds:uri="http://purl.org/dc/elements/1.1/"/>
    <ds:schemaRef ds:uri="http://schemas.microsoft.com/office/infopath/2007/PartnerControls"/>
    <ds:schemaRef ds:uri="e5afd08f-1bd3-4287-890b-5be9cd05f35e"/>
    <ds:schemaRef ds:uri="http://www.w3.org/XML/1998/namespace"/>
    <ds:schemaRef ds:uri="http://purl.org/dc/terms/"/>
  </ds:schemaRefs>
</ds:datastoreItem>
</file>

<file path=customXml/itemProps3.xml><?xml version="1.0" encoding="utf-8"?>
<ds:datastoreItem xmlns:ds="http://schemas.openxmlformats.org/officeDocument/2006/customXml" ds:itemID="{05C9DDDC-E45D-44B0-8178-24AE4A2210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afd08f-1bd3-4287-890b-5be9cd05f3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9420</TotalTime>
  <Words>2135</Words>
  <Application>Microsoft Office PowerPoint</Application>
  <PresentationFormat>Widescreen</PresentationFormat>
  <Paragraphs>285</Paragraphs>
  <Slides>18</Slides>
  <Notes>18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Office Theme</vt:lpstr>
      <vt:lpstr>Rural Economic Development</vt:lpstr>
      <vt:lpstr>Cooperation between Electric and Telecom Providers</vt:lpstr>
      <vt:lpstr>USDA Rural Development’s Mission</vt:lpstr>
      <vt:lpstr>USDA Rural Development</vt:lpstr>
      <vt:lpstr>Rural Development Offices</vt:lpstr>
      <vt:lpstr>Rural Development Offices</vt:lpstr>
      <vt:lpstr>PowerPoint Presentation</vt:lpstr>
      <vt:lpstr>PowerPoint Presentation</vt:lpstr>
      <vt:lpstr>Typical RUS Electric Borrowers</vt:lpstr>
      <vt:lpstr>RUS Electric Infrastructure Loans – Historical Perspective</vt:lpstr>
      <vt:lpstr>RUS Electric Budget Program  ($ billion) (As of March 19, 2020)</vt:lpstr>
      <vt:lpstr>RUS Telecom Program Overview</vt:lpstr>
      <vt:lpstr>RUS Telecom Program Requirements</vt:lpstr>
      <vt:lpstr>RUS Telecom Program Budget ($ millions)  (As of March 19, 2020)</vt:lpstr>
      <vt:lpstr>PowerPoint Presentation</vt:lpstr>
      <vt:lpstr>Smart Grid and Middle Mile Solutions</vt:lpstr>
      <vt:lpstr>Public Notice, Assessments, and Reporting Requirements</vt:lpstr>
      <vt:lpstr>End Slide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Logo V9PP Template</dc:title>
  <dc:creator>United States Department of Argiculture</dc:creator>
  <cp:keywords>Digital, Logo, V9PP, Template</cp:keywords>
  <cp:lastModifiedBy>Rupe, Chad - RD, Washington, DC</cp:lastModifiedBy>
  <cp:revision>136</cp:revision>
  <cp:lastPrinted>2020-02-19T16:25:48Z</cp:lastPrinted>
  <dcterms:created xsi:type="dcterms:W3CDTF">2019-02-01T15:35:23Z</dcterms:created>
  <dcterms:modified xsi:type="dcterms:W3CDTF">2020-03-24T11:51:13Z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0x0101009B776157B29CAE4EB9BE84B9458978D4</vt:lpwstr>
  </property>
</Properties>
</file>